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8" r:id="rId2"/>
    <p:sldId id="257" r:id="rId3"/>
    <p:sldId id="262" r:id="rId4"/>
    <p:sldId id="261" r:id="rId5"/>
    <p:sldId id="271" r:id="rId6"/>
    <p:sldId id="280" r:id="rId7"/>
    <p:sldId id="273" r:id="rId8"/>
    <p:sldId id="274" r:id="rId9"/>
    <p:sldId id="276" r:id="rId10"/>
    <p:sldId id="277" r:id="rId11"/>
    <p:sldId id="266" r:id="rId12"/>
    <p:sldId id="265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605"/>
    <a:srgbClr val="67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5"/>
    <p:restoredTop sz="86395"/>
  </p:normalViewPr>
  <p:slideViewPr>
    <p:cSldViewPr snapToGrid="0" snapToObjects="1">
      <p:cViewPr varScale="1">
        <p:scale>
          <a:sx n="124" d="100"/>
          <a:sy n="124" d="100"/>
        </p:scale>
        <p:origin x="52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224E6E-53AE-D84B-B96A-F576B4532C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D2E2D2-506B-9745-811F-6909A8C0F9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8870D-539B-734D-A22B-CB1553251D1A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8136F5E-170F-8249-9C6D-FC51EF0DED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D324207-C65D-8F47-A9DB-42756D196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B3A11-57DF-8B46-B2C2-F8CE26F830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584A6-C041-8E49-8D75-FCE525300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020A3-2BDC-324A-A968-2E7FEAC249F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7251D-A9B1-594F-ACA4-F18CBA8ED4E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C580-A720-EF46-98DA-0703CFE1A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EF045-E3E9-994D-A125-648D2C157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D26D8-2A55-A347-B32E-59C0FB78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6887E-19C3-3E4B-97FC-A04CB63F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9FC4C-E681-AB45-83BA-F7EAAAF4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1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D0BD-FF79-EB4F-8FCA-17B08CE49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F2477A-F1DC-0546-9562-E414FBA78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27561-D3C8-0A43-A278-511DCB31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1CF1B-57A0-0C45-BAEF-4CAE1CA1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F9917-94B9-6648-B862-862901132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0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A821B9-4521-5B4A-B9FD-B42D73EE3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56492-400C-2148-97E5-E84363E9A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5F9C4-F7DA-7B4B-B199-A0BD8291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E3F0F-9223-6045-846B-CE5CB831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608FE-8D5E-6343-8C46-CC86B12E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8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C996-6CEF-8A4B-ABAD-A436E7DCB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97A1-9A50-BE4D-866F-9C43099F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3072D-265F-0D42-B1BA-0E6CE092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083AC-2231-984A-9CD4-C9830ACE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9C783-A336-0E42-833C-6FF5FE452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80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7379-FA6A-984A-A253-4EC6282F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CF239-D8BE-324F-BE37-B985357D4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EB710-E38F-4049-9148-2F6F2466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ACC1C-92FB-F34B-B92F-A26E6B9D6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E2420-05D2-1245-862B-B1AD2524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4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EFEF-2826-DE48-B042-51EF80D3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527BD-1CCB-624A-AC31-3476CF453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184E2-1526-034F-8CA5-0AAA1B7DB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578A1-25B9-C348-A083-98259FFA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DDC6D-0CF8-A544-BDE8-CAA8030BC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8B0C6-2619-AE4B-949F-BEDE263E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4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DA54-3A8E-5C47-B713-3AC31E416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CAB82-D113-8B4A-8C38-D5F5F17CD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CD2A3-3101-3B43-8008-B66929385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C5D5C-F7FA-9A40-BE1F-D818D39A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6130C-11A7-E14F-873B-C70123DE6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FC877-D48D-894E-A0E9-B880F0FD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C4FC-410A-334C-9677-921451FFB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4D304-03A7-224C-9C55-8E37E4B3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F8EB-16C0-2246-A30D-928916AB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3AAAE-B95F-BF4E-B2EF-3F7C675B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673FB-4FD1-9D4C-AFBC-E4B26F081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D890F-51FE-3747-975D-CC2B1853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0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9FDDE-839E-E842-8D12-8E2B03B3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7B200-680B-2E4C-AE2F-9A4EFDC5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F7627-38D9-CB43-8E59-179A7E01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5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81E4-B522-5545-8AED-05B3A306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3F009-3E73-EC47-9BF3-25001D6F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2DCA2-054A-E440-B224-448C8CC4D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31EE8-901B-9745-8FCE-A5A8A2E6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ADF1F-4050-6F44-829F-7050AE6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930F9-AD0C-EA4D-AE44-5601DD19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9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1940-A2BF-8D4D-B305-B1FF63E78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61F57-B705-6D40-899C-7D34BB8C4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AF21C-B236-114F-AE8F-EA00404AD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24848-7E4F-9545-812F-7AAF13AD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14495-C51A-1D40-B233-57483ED8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C06D0-1A2A-A34F-A62F-78CAA068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C3DD7-D717-2745-A12B-E91A9D80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E4955-1162-C04E-B90B-305223555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9465E-BA0D-234F-B238-B5E40CDFC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72D4-AEBF-704C-AAD3-05675066ACFB}" type="datetimeFigureOut">
              <a:rPr lang="en-US" smtClean="0"/>
              <a:t>9/1/19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DBE04-2042-044C-9C45-2E8D9ACA3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264F7-A1F4-B044-BE31-246A76860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B77B6-F79F-284C-8F3F-336C90D35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41025-5533-334E-A2BB-2F3D773D2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1" y="172909"/>
            <a:ext cx="11475218" cy="651218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A8D1C-DB55-4643-BE23-972EB9313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1" y="434303"/>
            <a:ext cx="4371774" cy="1003323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40D83DC0-65CC-7A40-B854-3CF2F21BA216}"/>
              </a:ext>
            </a:extLst>
          </p:cNvPr>
          <p:cNvSpPr txBox="1"/>
          <p:nvPr/>
        </p:nvSpPr>
        <p:spPr>
          <a:xfrm>
            <a:off x="5955184" y="376149"/>
            <a:ext cx="4628140" cy="1250950"/>
          </a:xfrm>
          <a:prstGeom prst="rect">
            <a:avLst/>
          </a:prstGeom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Issues Forums:  </a:t>
            </a:r>
          </a:p>
          <a:p>
            <a:pPr algn="ctr"/>
            <a:r>
              <a:rPr lang="en-US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Crisis Series</a:t>
            </a:r>
            <a:r>
              <a:rPr lang="en-US" sz="28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C4BDC9-533D-C94F-AD26-77AC4D04799B}"/>
              </a:ext>
            </a:extLst>
          </p:cNvPr>
          <p:cNvSpPr txBox="1"/>
          <p:nvPr/>
        </p:nvSpPr>
        <p:spPr>
          <a:xfrm>
            <a:off x="1304818" y="1439706"/>
            <a:ext cx="7509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6706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 raise awareness and private/public action to reduce carbon emissions and build resilient communities through non-partisan leadership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14A83-11E0-FA40-B305-5F7E847F81AD}"/>
              </a:ext>
            </a:extLst>
          </p:cNvPr>
          <p:cNvSpPr txBox="1"/>
          <p:nvPr/>
        </p:nvSpPr>
        <p:spPr>
          <a:xfrm>
            <a:off x="-3742944" y="-1085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4E39D6-162E-9D42-8E75-6FD97311E05B}"/>
              </a:ext>
            </a:extLst>
          </p:cNvPr>
          <p:cNvSpPr txBox="1"/>
          <p:nvPr/>
        </p:nvSpPr>
        <p:spPr>
          <a:xfrm>
            <a:off x="243840" y="1755277"/>
            <a:ext cx="4524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During daytime, the sun still provides the vast majority of heat to the earth’s surface.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D107349-66F4-3C47-AC62-5F33849E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59265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FC30717-8210-1A4C-9667-4EE854A3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592281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0BD60B-5B6C-284A-8884-F64597626E33}"/>
              </a:ext>
            </a:extLst>
          </p:cNvPr>
          <p:cNvSpPr txBox="1"/>
          <p:nvPr/>
        </p:nvSpPr>
        <p:spPr>
          <a:xfrm>
            <a:off x="243840" y="3176776"/>
            <a:ext cx="4524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 night, when the only source of heat is the atmosphere, the combined effects of the increased CO</a:t>
            </a:r>
            <a:r>
              <a:rPr lang="en-US" sz="28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and water vapor dominate.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AB8DE-BF88-AA4E-903D-48EBABFF665A}"/>
              </a:ext>
            </a:extLst>
          </p:cNvPr>
          <p:cNvSpPr txBox="1"/>
          <p:nvPr/>
        </p:nvSpPr>
        <p:spPr>
          <a:xfrm>
            <a:off x="127001" y="5500972"/>
            <a:ext cx="5194300" cy="954107"/>
          </a:xfrm>
          <a:prstGeom prst="rect">
            <a:avLst/>
          </a:prstGeom>
          <a:solidFill>
            <a:srgbClr val="C00000">
              <a:alpha val="88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 Rounded MT Bold" panose="020F0704030504030204" pitchFamily="34" charset="77"/>
              </a:rPr>
              <a:t>Daily Low Temperatures have risen more than Highs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DCC03C-FA1E-E849-AD6C-B5AFB9DED554}"/>
              </a:ext>
            </a:extLst>
          </p:cNvPr>
          <p:cNvSpPr txBox="1"/>
          <p:nvPr/>
        </p:nvSpPr>
        <p:spPr>
          <a:xfrm rot="20850783">
            <a:off x="4744184" y="3227458"/>
            <a:ext cx="7407251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To see what’s happening closer to home,</a:t>
            </a:r>
          </a:p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let’s look at the Northern Hemisphere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3AD21-A968-E84B-A6C9-8E8156E19CC0}"/>
              </a:ext>
            </a:extLst>
          </p:cNvPr>
          <p:cNvSpPr txBox="1"/>
          <p:nvPr/>
        </p:nvSpPr>
        <p:spPr>
          <a:xfrm>
            <a:off x="1228928" y="879974"/>
            <a:ext cx="860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What in the Atmosphere Causes “CO</a:t>
            </a:r>
            <a:r>
              <a:rPr lang="en-US" sz="2800" baseline="-2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Warming”?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591364-FEBE-4F4F-A463-737DBC98B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7" y="147069"/>
            <a:ext cx="3315766" cy="760969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F8FA457C-558B-5142-AB18-550E7B6672A2}"/>
              </a:ext>
            </a:extLst>
          </p:cNvPr>
          <p:cNvSpPr txBox="1"/>
          <p:nvPr/>
        </p:nvSpPr>
        <p:spPr>
          <a:xfrm>
            <a:off x="8577308" y="154932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361059-024A-6B41-8CC1-1977645CBDCA}"/>
              </a:ext>
            </a:extLst>
          </p:cNvPr>
          <p:cNvSpPr txBox="1"/>
          <p:nvPr/>
        </p:nvSpPr>
        <p:spPr>
          <a:xfrm>
            <a:off x="9167877" y="5684679"/>
            <a:ext cx="2218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Graphics from UCAR COMET Program</a:t>
            </a:r>
          </a:p>
        </p:txBody>
      </p:sp>
    </p:spTree>
    <p:extLst>
      <p:ext uri="{BB962C8B-B14F-4D97-AF65-F5344CB8AC3E}">
        <p14:creationId xmlns:p14="http://schemas.microsoft.com/office/powerpoint/2010/main" val="920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tationary, writing implement, pencil&#10;&#10;Description automatically generated">
            <a:extLst>
              <a:ext uri="{FF2B5EF4-FFF2-40B4-BE49-F238E27FC236}">
                <a16:creationId xmlns:a16="http://schemas.microsoft.com/office/drawing/2014/main" id="{DFC597C0-30F7-504C-B60E-C06F4E3C1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0" y="200947"/>
            <a:ext cx="11489351" cy="6504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A8D1C-DB55-4643-BE23-972EB9313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0" y="381015"/>
            <a:ext cx="3315766" cy="760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1499B1-93B1-3F4B-ACA2-8972024A81C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2769" y="2965644"/>
            <a:ext cx="5474570" cy="1833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C49B7B-8C12-3D47-9742-66D19F074D79}"/>
              </a:ext>
            </a:extLst>
          </p:cNvPr>
          <p:cNvSpPr/>
          <p:nvPr/>
        </p:nvSpPr>
        <p:spPr>
          <a:xfrm>
            <a:off x="11579944" y="1826330"/>
            <a:ext cx="173620" cy="47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611E10-843C-0444-BE67-FAA480A81034}"/>
              </a:ext>
            </a:extLst>
          </p:cNvPr>
          <p:cNvSpPr txBox="1"/>
          <p:nvPr/>
        </p:nvSpPr>
        <p:spPr>
          <a:xfrm rot="5400000" flipV="1">
            <a:off x="11304429" y="1864022"/>
            <a:ext cx="742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77"/>
              </a:rPr>
              <a:t>º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471CF4-6212-4C4C-971C-7AC9D9D7EA5D}"/>
              </a:ext>
            </a:extLst>
          </p:cNvPr>
          <p:cNvSpPr txBox="1"/>
          <p:nvPr/>
        </p:nvSpPr>
        <p:spPr>
          <a:xfrm>
            <a:off x="1089651" y="802203"/>
            <a:ext cx="9908549" cy="3134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Extratropical Northern Hemisphere Results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Compared to Globe: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Very similar trends, but most heating after 1940.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Warming greater by 20% (2.0</a:t>
            </a:r>
            <a:r>
              <a:rPr lang="en-US" sz="26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º</a:t>
            </a:r>
            <a:r>
              <a:rPr lang="en-US" sz="2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vs 1.7</a:t>
            </a:r>
            <a:r>
              <a:rPr lang="en-US" sz="26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ºF).</a:t>
            </a:r>
            <a:endParaRPr lang="en-US" sz="26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Range between coldest and warmest years also increased.</a:t>
            </a:r>
            <a:endParaRPr lang="en-US" sz="2600" b="1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Likely due to larger % of land area.</a:t>
            </a:r>
          </a:p>
          <a:p>
            <a:pPr algn="ctr">
              <a:lnSpc>
                <a:spcPct val="120000"/>
              </a:lnSpc>
            </a:pPr>
            <a:endParaRPr lang="en-US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E39284-D4BC-D947-9978-B1C53593B10A}"/>
              </a:ext>
            </a:extLst>
          </p:cNvPr>
          <p:cNvSpPr/>
          <p:nvPr/>
        </p:nvSpPr>
        <p:spPr>
          <a:xfrm>
            <a:off x="11401481" y="1662081"/>
            <a:ext cx="548329" cy="914400"/>
          </a:xfrm>
          <a:prstGeom prst="ellipse">
            <a:avLst/>
          </a:prstGeom>
          <a:solidFill>
            <a:srgbClr val="00B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350FBA-74AD-CE44-8978-17FDF498C57A}"/>
              </a:ext>
            </a:extLst>
          </p:cNvPr>
          <p:cNvSpPr txBox="1"/>
          <p:nvPr/>
        </p:nvSpPr>
        <p:spPr>
          <a:xfrm rot="20700000">
            <a:off x="5632998" y="4217350"/>
            <a:ext cx="5757089" cy="5232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77"/>
              </a:rPr>
              <a:t>Can we identify specific events?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A9F4AEB-E815-FC47-9A2D-4124DFD32012}"/>
              </a:ext>
            </a:extLst>
          </p:cNvPr>
          <p:cNvSpPr txBox="1"/>
          <p:nvPr/>
        </p:nvSpPr>
        <p:spPr>
          <a:xfrm>
            <a:off x="7735150" y="328795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05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stationary, writing implement, pencil&#10;&#10;Description automatically generated">
            <a:extLst>
              <a:ext uri="{FF2B5EF4-FFF2-40B4-BE49-F238E27FC236}">
                <a16:creationId xmlns:a16="http://schemas.microsoft.com/office/drawing/2014/main" id="{AE1C9BDA-ADF0-C84E-8961-E4EFF5E1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0" y="226347"/>
            <a:ext cx="11489351" cy="6504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A8D1C-DB55-4643-BE23-972EB9313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0" y="381015"/>
            <a:ext cx="3315766" cy="7609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A0D949-ACD0-C14D-BCD1-DAC993DAEFE0}"/>
              </a:ext>
            </a:extLst>
          </p:cNvPr>
          <p:cNvSpPr txBox="1"/>
          <p:nvPr/>
        </p:nvSpPr>
        <p:spPr>
          <a:xfrm>
            <a:off x="5545215" y="2524551"/>
            <a:ext cx="957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C00000"/>
                </a:solidFill>
              </a:rPr>
              <a:t>1932-39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 Dust</a:t>
            </a:r>
          </a:p>
          <a:p>
            <a:pPr algn="ctr"/>
            <a:r>
              <a:rPr lang="en-US" b="1" i="1" dirty="0">
                <a:solidFill>
                  <a:srgbClr val="C00000"/>
                </a:solidFill>
              </a:rPr>
              <a:t> Bowl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A6E5E9-F27C-FF41-B2FC-C8D67FF11D7A}"/>
              </a:ext>
            </a:extLst>
          </p:cNvPr>
          <p:cNvSpPr txBox="1"/>
          <p:nvPr/>
        </p:nvSpPr>
        <p:spPr>
          <a:xfrm>
            <a:off x="4556607" y="932650"/>
            <a:ext cx="3536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1958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b="1" dirty="0">
                <a:solidFill>
                  <a:schemeClr val="bg1"/>
                </a:solidFill>
              </a:rPr>
              <a:t> .</a:t>
            </a:r>
          </a:p>
          <a:p>
            <a:pPr algn="r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I.G.Y.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Start of  </a:t>
            </a:r>
            <a:r>
              <a:rPr lang="en-US" b="1" dirty="0">
                <a:solidFill>
                  <a:schemeClr val="bg1"/>
                </a:solidFill>
              </a:rPr>
              <a:t> . 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record</a:t>
            </a:r>
          </a:p>
          <a:p>
            <a:pPr algn="r"/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Critical data to form scientific basis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D1C7-9A50-A44E-9AA1-953104832C38}"/>
              </a:ext>
            </a:extLst>
          </p:cNvPr>
          <p:cNvSpPr txBox="1"/>
          <p:nvPr/>
        </p:nvSpPr>
        <p:spPr>
          <a:xfrm>
            <a:off x="7536236" y="2247552"/>
            <a:ext cx="1012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7030A0"/>
                </a:solidFill>
              </a:rPr>
              <a:t>1970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Satellite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records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begin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EBA0AA-3FE4-6243-83E5-926AAE64A97E}"/>
              </a:ext>
            </a:extLst>
          </p:cNvPr>
          <p:cNvSpPr txBox="1"/>
          <p:nvPr/>
        </p:nvSpPr>
        <p:spPr>
          <a:xfrm>
            <a:off x="8199562" y="920885"/>
            <a:ext cx="1378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0070C0"/>
                </a:solidFill>
              </a:rPr>
              <a:t>~1975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Scientific community concern about CO</a:t>
            </a:r>
            <a:r>
              <a:rPr lang="en-US" b="1" baseline="-25000" dirty="0">
                <a:solidFill>
                  <a:srgbClr val="0070C0"/>
                </a:solidFill>
              </a:rPr>
              <a:t>2</a:t>
            </a:r>
            <a:r>
              <a:rPr lang="en-US" b="1" dirty="0">
                <a:solidFill>
                  <a:srgbClr val="0070C0"/>
                </a:solidFill>
              </a:rPr>
              <a:t> increases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4EA96F-81C8-AC40-BC6F-CC9BEBC7670B}"/>
              </a:ext>
            </a:extLst>
          </p:cNvPr>
          <p:cNvSpPr txBox="1"/>
          <p:nvPr/>
        </p:nvSpPr>
        <p:spPr>
          <a:xfrm>
            <a:off x="9529580" y="931867"/>
            <a:ext cx="788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C00000"/>
                </a:solidFill>
              </a:rPr>
              <a:t>1990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First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IPCC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report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39F1476-7A61-A042-AA1A-049E611254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3000"/>
          </a:blip>
          <a:srcRect t="3251" r="2218" b="8493"/>
          <a:stretch/>
        </p:blipFill>
        <p:spPr>
          <a:xfrm>
            <a:off x="4620026" y="670467"/>
            <a:ext cx="2293693" cy="13706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449BC2-A8E1-C442-97B5-0784A9A89B27}"/>
              </a:ext>
            </a:extLst>
          </p:cNvPr>
          <p:cNvSpPr txBox="1"/>
          <p:nvPr/>
        </p:nvSpPr>
        <p:spPr>
          <a:xfrm>
            <a:off x="790570" y="1145405"/>
            <a:ext cx="3698478" cy="2246769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Arial Rounded MT Bold" panose="020F0704030504030204" pitchFamily="34" charset="77"/>
              </a:rPr>
              <a:t>Can we identify 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latin typeface="Arial Rounded MT Bold" panose="020F0704030504030204" pitchFamily="34" charset="77"/>
              </a:rPr>
              <a:t>specific events?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Not well at this large scale.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24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However, some important dates in Climate Change Discovery deserve note.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205F84-DDA9-2A47-9BFF-D27D598E9EAA}"/>
              </a:ext>
            </a:extLst>
          </p:cNvPr>
          <p:cNvSpPr txBox="1"/>
          <p:nvPr/>
        </p:nvSpPr>
        <p:spPr>
          <a:xfrm>
            <a:off x="10331315" y="920885"/>
            <a:ext cx="95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Robust climate models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BAF357-2C6A-7641-9B83-FDAFFB9077D5}"/>
              </a:ext>
            </a:extLst>
          </p:cNvPr>
          <p:cNvSpPr txBox="1"/>
          <p:nvPr/>
        </p:nvSpPr>
        <p:spPr>
          <a:xfrm rot="20700000">
            <a:off x="5175719" y="4426154"/>
            <a:ext cx="6047685" cy="523220"/>
          </a:xfrm>
          <a:prstGeom prst="rect">
            <a:avLst/>
          </a:prstGeom>
          <a:solidFill>
            <a:srgbClr val="FFFF00">
              <a:alpha val="7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anose="020F0704030504030204" pitchFamily="34" charset="77"/>
              </a:rPr>
              <a:t>What will we discuss next time?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5EE693-C9EF-6B4D-A932-B8ABFCA87F8B}"/>
              </a:ext>
            </a:extLst>
          </p:cNvPr>
          <p:cNvSpPr txBox="1"/>
          <p:nvPr/>
        </p:nvSpPr>
        <p:spPr>
          <a:xfrm>
            <a:off x="797153" y="1139944"/>
            <a:ext cx="3698478" cy="2246769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Arial Rounded MT Bold" panose="020F0704030504030204" pitchFamily="34" charset="77"/>
              </a:rPr>
              <a:t>Can we identify </a:t>
            </a:r>
          </a:p>
          <a:p>
            <a:pPr algn="ctr">
              <a:lnSpc>
                <a:spcPts val="2400"/>
              </a:lnSpc>
            </a:pPr>
            <a:r>
              <a:rPr lang="en-US" sz="2400" dirty="0">
                <a:latin typeface="Arial Rounded MT Bold" panose="020F0704030504030204" pitchFamily="34" charset="77"/>
              </a:rPr>
              <a:t>specific events?</a:t>
            </a: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</a:pPr>
            <a:endParaRPr lang="en-US" sz="2400" b="1" dirty="0">
              <a:latin typeface="Arial Rounded MT Bold" panose="020F0704030504030204" pitchFamily="34" charset="77"/>
              <a:cs typeface="Arial" panose="020B0604020202020204" pitchFamily="34" charset="0"/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AA1C920C-B716-234B-A15A-E04441EA10ED}"/>
              </a:ext>
            </a:extLst>
          </p:cNvPr>
          <p:cNvSpPr txBox="1"/>
          <p:nvPr/>
        </p:nvSpPr>
        <p:spPr>
          <a:xfrm>
            <a:off x="7735150" y="328795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36F6D0F-9216-924F-A810-4C9C7A1BB62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2769" y="2965644"/>
            <a:ext cx="5474570" cy="1833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27B2C-D34F-F24C-BDFD-726DA2B547E2}"/>
              </a:ext>
            </a:extLst>
          </p:cNvPr>
          <p:cNvSpPr/>
          <p:nvPr/>
        </p:nvSpPr>
        <p:spPr>
          <a:xfrm>
            <a:off x="11579944" y="1826330"/>
            <a:ext cx="173620" cy="47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9A9CC0-AC6F-DF4F-928F-1E3D06BF87BC}"/>
              </a:ext>
            </a:extLst>
          </p:cNvPr>
          <p:cNvSpPr txBox="1"/>
          <p:nvPr/>
        </p:nvSpPr>
        <p:spPr>
          <a:xfrm rot="5400000" flipV="1">
            <a:off x="11304429" y="1864022"/>
            <a:ext cx="742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77"/>
              </a:rPr>
              <a:t>º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5882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7" grpId="0" animBg="1"/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stationary, writing implement, pencil&#10;&#10;Description automatically generated">
            <a:extLst>
              <a:ext uri="{FF2B5EF4-FFF2-40B4-BE49-F238E27FC236}">
                <a16:creationId xmlns:a16="http://schemas.microsoft.com/office/drawing/2014/main" id="{2C8B09A9-1888-BD48-8722-E69077C24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0" y="226347"/>
            <a:ext cx="11489351" cy="6504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A8D1C-DB55-4643-BE23-972EB9313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0" y="381015"/>
            <a:ext cx="3315766" cy="760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712783-C719-4140-A09F-E5EC78FEB66F}"/>
              </a:ext>
            </a:extLst>
          </p:cNvPr>
          <p:cNvSpPr txBox="1"/>
          <p:nvPr/>
        </p:nvSpPr>
        <p:spPr>
          <a:xfrm>
            <a:off x="697428" y="1120186"/>
            <a:ext cx="9700091" cy="2105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“Climate Science Primers”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 future series events will ask the questions:</a:t>
            </a:r>
          </a:p>
          <a:p>
            <a:pPr marL="742950" lvl="1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more local consequences of climate change?</a:t>
            </a:r>
          </a:p>
          <a:p>
            <a:pPr marL="742950" lvl="1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we have confidence in climate forecasts?</a:t>
            </a:r>
          </a:p>
          <a:p>
            <a:pPr marL="742950" lvl="1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parameters besides temperature have changed here</a:t>
            </a:r>
          </a:p>
          <a:p>
            <a:pPr lvl="1">
              <a:lnSpc>
                <a:spcPts val="3200"/>
              </a:lnSpc>
            </a:pPr>
            <a:r>
              <a:rPr 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during the past century?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7F9A50C-389F-E64B-B12C-856648D2300D}"/>
              </a:ext>
            </a:extLst>
          </p:cNvPr>
          <p:cNvSpPr txBox="1"/>
          <p:nvPr/>
        </p:nvSpPr>
        <p:spPr>
          <a:xfrm>
            <a:off x="7735150" y="328795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17D88F-C644-F64D-A919-9047FFD72EB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2769" y="2965644"/>
            <a:ext cx="5474570" cy="1833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8A297A7-1EF3-6749-9B9D-556203455647}"/>
              </a:ext>
            </a:extLst>
          </p:cNvPr>
          <p:cNvSpPr/>
          <p:nvPr/>
        </p:nvSpPr>
        <p:spPr>
          <a:xfrm>
            <a:off x="11579944" y="1826330"/>
            <a:ext cx="173620" cy="47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F17014-DBF0-064B-9C1F-A9C5BC64481D}"/>
              </a:ext>
            </a:extLst>
          </p:cNvPr>
          <p:cNvSpPr txBox="1"/>
          <p:nvPr/>
        </p:nvSpPr>
        <p:spPr>
          <a:xfrm rot="5400000" flipV="1">
            <a:off x="11304429" y="1864022"/>
            <a:ext cx="742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77"/>
              </a:rPr>
              <a:t>º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83125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941025-5533-334E-A2BB-2F3D773D2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1" y="172909"/>
            <a:ext cx="11475218" cy="651218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3C100CF-8A97-5643-86EB-C7F2DAE2D164}"/>
              </a:ext>
            </a:extLst>
          </p:cNvPr>
          <p:cNvSpPr txBox="1"/>
          <p:nvPr/>
        </p:nvSpPr>
        <p:spPr>
          <a:xfrm>
            <a:off x="792770" y="1238196"/>
            <a:ext cx="8387805" cy="176185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>
                    <a:alpha val="75000"/>
                  </a:srgbClr>
                </a:solidFill>
                <a:latin typeface="Arial Rounded MT Bold" panose="020F0704030504030204" pitchFamily="34" charset="77"/>
              </a:rPr>
              <a:t>Forum 1:  </a:t>
            </a:r>
            <a:r>
              <a:rPr lang="en-US" sz="4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Rounded MT Bold" panose="020F0704030504030204" pitchFamily="34" charset="77"/>
              </a:rPr>
              <a:t>Why Climate Change </a:t>
            </a:r>
          </a:p>
          <a:p>
            <a:r>
              <a:rPr lang="en-US" sz="4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Rounded MT Bold" panose="020F0704030504030204" pitchFamily="34" charset="77"/>
              </a:rPr>
              <a:t> Is a Public Health Emergency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C14A83-11E0-FA40-B305-5F7E847F81AD}"/>
              </a:ext>
            </a:extLst>
          </p:cNvPr>
          <p:cNvSpPr txBox="1"/>
          <p:nvPr/>
        </p:nvSpPr>
        <p:spPr>
          <a:xfrm>
            <a:off x="-3742944" y="-1085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3CEC4EC5-4B1F-EC46-8DA9-667C63700892}"/>
              </a:ext>
            </a:extLst>
          </p:cNvPr>
          <p:cNvSpPr txBox="1"/>
          <p:nvPr/>
        </p:nvSpPr>
        <p:spPr>
          <a:xfrm>
            <a:off x="7735150" y="328795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421D2F-9F66-414E-BBA1-561786335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" y="328795"/>
            <a:ext cx="3315766" cy="7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9B1FF7-C0E7-D04E-9ADB-80456C0F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91" y="172909"/>
            <a:ext cx="11475218" cy="651218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3C100CF-8A97-5643-86EB-C7F2DAE2D164}"/>
              </a:ext>
            </a:extLst>
          </p:cNvPr>
          <p:cNvSpPr txBox="1"/>
          <p:nvPr/>
        </p:nvSpPr>
        <p:spPr>
          <a:xfrm>
            <a:off x="1321942" y="1238673"/>
            <a:ext cx="7952329" cy="1250950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en-US" sz="2800" dirty="0">
                <a:solidFill>
                  <a:srgbClr val="C00000">
                    <a:alpha val="75000"/>
                  </a:srgbClr>
                </a:solidFill>
                <a:latin typeface="Arial Rounded MT Bold" panose="020F0704030504030204" pitchFamily="34" charset="77"/>
              </a:rPr>
              <a:t>Future Forums:</a:t>
            </a:r>
          </a:p>
          <a:p>
            <a:pPr lvl="1">
              <a:lnSpc>
                <a:spcPts val="3600"/>
              </a:lnSpc>
            </a:pP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Nov:   The Role of Local Governments</a:t>
            </a:r>
          </a:p>
          <a:p>
            <a:pPr lvl="1">
              <a:lnSpc>
                <a:spcPts val="3600"/>
              </a:lnSpc>
            </a:pP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Feb:   Agricultural Impacts/Solutions</a:t>
            </a:r>
          </a:p>
          <a:p>
            <a:pPr lvl="1">
              <a:lnSpc>
                <a:spcPts val="3600"/>
              </a:lnSpc>
            </a:pP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April: Our Water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84FB8-8F1A-5644-B62F-DA6394DEE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" y="328795"/>
            <a:ext cx="3315766" cy="760969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BB6A3380-D381-C740-B950-56775B512D33}"/>
              </a:ext>
            </a:extLst>
          </p:cNvPr>
          <p:cNvSpPr txBox="1"/>
          <p:nvPr/>
        </p:nvSpPr>
        <p:spPr>
          <a:xfrm>
            <a:off x="7735150" y="328795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604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F3EC87-5ECF-4E4C-9A03-29F2C1178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91" y="172909"/>
            <a:ext cx="11475218" cy="651218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A8D1C-DB55-4643-BE23-972EB9313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" y="328795"/>
            <a:ext cx="3315766" cy="760969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E7FD4EB4-8AF1-6642-9EC1-F85220D19D64}"/>
              </a:ext>
            </a:extLst>
          </p:cNvPr>
          <p:cNvSpPr txBox="1"/>
          <p:nvPr/>
        </p:nvSpPr>
        <p:spPr>
          <a:xfrm>
            <a:off x="1426373" y="823852"/>
            <a:ext cx="7952329" cy="2382812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What does our logo show?</a:t>
            </a:r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2800" dirty="0">
              <a:solidFill>
                <a:srgbClr val="C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3C100CF-8A97-5643-86EB-C7F2DAE2D164}"/>
              </a:ext>
            </a:extLst>
          </p:cNvPr>
          <p:cNvSpPr txBox="1"/>
          <p:nvPr/>
        </p:nvSpPr>
        <p:spPr>
          <a:xfrm>
            <a:off x="1426373" y="823852"/>
            <a:ext cx="7952329" cy="2382812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What does our logo show?</a:t>
            </a:r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Yearly </a:t>
            </a:r>
            <a:r>
              <a:rPr lang="en-US" sz="28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Global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Temperatures from 1850 to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Vertical scale: 2.5ºF (1.4ºC) in 0.25ºF steps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Blues are colder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Reds are warmer</a:t>
            </a:r>
          </a:p>
          <a:p>
            <a:endParaRPr lang="en-US" sz="2800" dirty="0">
              <a:solidFill>
                <a:srgbClr val="C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25A207B7-B72D-0346-A448-728AFCC01C56}"/>
              </a:ext>
            </a:extLst>
          </p:cNvPr>
          <p:cNvSpPr txBox="1"/>
          <p:nvPr/>
        </p:nvSpPr>
        <p:spPr>
          <a:xfrm>
            <a:off x="7735150" y="328795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4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tationary, writing implement, pencil&#10;&#10;Description automatically generated">
            <a:extLst>
              <a:ext uri="{FF2B5EF4-FFF2-40B4-BE49-F238E27FC236}">
                <a16:creationId xmlns:a16="http://schemas.microsoft.com/office/drawing/2014/main" id="{0CC56D03-5D79-3D4E-AF82-B69D6247AAA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0" y="172907"/>
            <a:ext cx="11475720" cy="65105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A8D1C-DB55-4643-BE23-972EB9313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" y="328795"/>
            <a:ext cx="3315766" cy="760969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83C100CF-8A97-5643-86EB-C7F2DAE2D164}"/>
              </a:ext>
            </a:extLst>
          </p:cNvPr>
          <p:cNvSpPr txBox="1"/>
          <p:nvPr/>
        </p:nvSpPr>
        <p:spPr>
          <a:xfrm>
            <a:off x="1426373" y="823852"/>
            <a:ext cx="7952329" cy="2382812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What does our logo show?</a:t>
            </a:r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Yearly </a:t>
            </a:r>
            <a:r>
              <a:rPr lang="en-US" sz="2800" u="sng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Global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 Temperatures from 1850 to 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Vertical scale: 2.5ºF (1.4ºC) in 0.25ºF steps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Blues are colder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77"/>
              </a:rPr>
              <a:t>Reds are warmer</a:t>
            </a:r>
          </a:p>
          <a:p>
            <a:endParaRPr lang="en-US" sz="2800" dirty="0">
              <a:solidFill>
                <a:srgbClr val="C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7FD4EB4-8AF1-6642-9EC1-F85220D19D64}"/>
              </a:ext>
            </a:extLst>
          </p:cNvPr>
          <p:cNvSpPr txBox="1"/>
          <p:nvPr/>
        </p:nvSpPr>
        <p:spPr>
          <a:xfrm>
            <a:off x="1418661" y="824687"/>
            <a:ext cx="7952329" cy="2382812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What does our logo show?</a:t>
            </a:r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800" dirty="0">
              <a:solidFill>
                <a:srgbClr val="002060"/>
              </a:solidFill>
              <a:latin typeface="Arial Rounded MT Bold" panose="020F0704030504030204" pitchFamily="34" charset="77"/>
            </a:endParaRPr>
          </a:p>
          <a:p>
            <a:endParaRPr lang="en-US" sz="2800" dirty="0">
              <a:solidFill>
                <a:srgbClr val="C0000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EB7A8-CAB3-444D-9E57-144A1B7A3A99}"/>
              </a:ext>
            </a:extLst>
          </p:cNvPr>
          <p:cNvSpPr txBox="1"/>
          <p:nvPr/>
        </p:nvSpPr>
        <p:spPr>
          <a:xfrm rot="20315024">
            <a:off x="6435058" y="3982945"/>
            <a:ext cx="4965590" cy="523220"/>
          </a:xfrm>
          <a:prstGeom prst="rect">
            <a:avLst/>
          </a:prstGeom>
          <a:solidFill>
            <a:srgbClr val="FFFF00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Rounded MT Bold" panose="020F0704030504030204" pitchFamily="34" charset="77"/>
              </a:rPr>
              <a:t>What caused this warming?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B6B0C62E-F063-164C-8B8E-FE1511CE095B}"/>
              </a:ext>
            </a:extLst>
          </p:cNvPr>
          <p:cNvSpPr txBox="1"/>
          <p:nvPr/>
        </p:nvSpPr>
        <p:spPr>
          <a:xfrm>
            <a:off x="7735150" y="328795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22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tationary, writing implement, pencil&#10;&#10;Description automatically generated">
            <a:extLst>
              <a:ext uri="{FF2B5EF4-FFF2-40B4-BE49-F238E27FC236}">
                <a16:creationId xmlns:a16="http://schemas.microsoft.com/office/drawing/2014/main" id="{0CC56D03-5D79-3D4E-AF82-B69D6247AAA6}"/>
              </a:ext>
            </a:extLst>
          </p:cNvPr>
          <p:cNvPicPr>
            <a:picLocks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51910" y="172907"/>
            <a:ext cx="11475720" cy="65105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1A8D1C-DB55-4643-BE23-972EB9313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" y="328795"/>
            <a:ext cx="3315766" cy="760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EEAFCC-8F2E-3049-8C70-8909CE6978A8}"/>
              </a:ext>
            </a:extLst>
          </p:cNvPr>
          <p:cNvSpPr txBox="1"/>
          <p:nvPr/>
        </p:nvSpPr>
        <p:spPr>
          <a:xfrm>
            <a:off x="1392376" y="958490"/>
            <a:ext cx="9278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Increases in CO</a:t>
            </a:r>
            <a:r>
              <a:rPr lang="en-US" sz="2800" baseline="-2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have been documented since 1958.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F2BD17-3A5A-3345-B99C-750CF48933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3000"/>
          </a:blip>
          <a:srcRect t="3251" r="2218" b="8493"/>
          <a:stretch/>
        </p:blipFill>
        <p:spPr>
          <a:xfrm>
            <a:off x="858478" y="1481710"/>
            <a:ext cx="6885203" cy="36553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7ABCF2-92F4-4048-92B8-5E8B4570CB82}"/>
              </a:ext>
            </a:extLst>
          </p:cNvPr>
          <p:cNvSpPr txBox="1"/>
          <p:nvPr/>
        </p:nvSpPr>
        <p:spPr>
          <a:xfrm>
            <a:off x="2252952" y="2594283"/>
            <a:ext cx="28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rate of increase has been accelerating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C3584EE-D7C5-9E4A-BC7E-110BEC5D2FF1}"/>
              </a:ext>
            </a:extLst>
          </p:cNvPr>
          <p:cNvSpPr txBox="1"/>
          <p:nvPr/>
        </p:nvSpPr>
        <p:spPr>
          <a:xfrm>
            <a:off x="7735150" y="328795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8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A8D1C-DB55-4643-BE23-972EB931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7" y="147069"/>
            <a:ext cx="3315766" cy="760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EEAFCC-8F2E-3049-8C70-8909CE6978A8}"/>
              </a:ext>
            </a:extLst>
          </p:cNvPr>
          <p:cNvSpPr txBox="1"/>
          <p:nvPr/>
        </p:nvSpPr>
        <p:spPr>
          <a:xfrm>
            <a:off x="1228928" y="879974"/>
            <a:ext cx="860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What in the Atmosphere Causes “CO</a:t>
            </a:r>
            <a:r>
              <a:rPr lang="en-US" sz="2800" baseline="-2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Warming”?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88A009A-8AF0-D745-B12A-15D154AB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593009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E39D6-162E-9D42-8E75-6FD97311E05B}"/>
              </a:ext>
            </a:extLst>
          </p:cNvPr>
          <p:cNvSpPr txBox="1"/>
          <p:nvPr/>
        </p:nvSpPr>
        <p:spPr>
          <a:xfrm>
            <a:off x="217117" y="1479285"/>
            <a:ext cx="51973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Life on Earth has evolved with a careful atmosphere balance of:</a:t>
            </a:r>
            <a:endParaRPr lang="en-US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Incoming Solar Radiation (primarily visible) from a </a:t>
            </a:r>
            <a:r>
              <a:rPr lang="en-US" sz="2800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hot</a:t>
            </a: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sun</a:t>
            </a:r>
            <a:endParaRPr lang="en-US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Outgoing Infrared Radiation (IR) from the earth’s </a:t>
            </a:r>
            <a:r>
              <a:rPr lang="en-US" sz="2800" b="1" u="sng" dirty="0">
                <a:latin typeface="Arial Narrow" panose="020B0604020202020204" pitchFamily="34" charset="0"/>
                <a:cs typeface="Arial Narrow" panose="020B0604020202020204" pitchFamily="34" charset="0"/>
              </a:rPr>
              <a:t>warm</a:t>
            </a: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surface and atmosphere</a:t>
            </a:r>
            <a:r>
              <a:rPr lang="en-US" sz="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This “Atmosphere Radiator” helps to keep our surface temperatures livable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B29B937-58BA-E847-BFAA-EE2CF7369BCD}"/>
              </a:ext>
            </a:extLst>
          </p:cNvPr>
          <p:cNvSpPr txBox="1"/>
          <p:nvPr/>
        </p:nvSpPr>
        <p:spPr>
          <a:xfrm>
            <a:off x="8577308" y="154932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C978D-B86E-CA48-9728-04D3645AA756}"/>
              </a:ext>
            </a:extLst>
          </p:cNvPr>
          <p:cNvSpPr txBox="1"/>
          <p:nvPr/>
        </p:nvSpPr>
        <p:spPr>
          <a:xfrm>
            <a:off x="9167877" y="5684679"/>
            <a:ext cx="2218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Graphics from UCAR COMET Program</a:t>
            </a:r>
          </a:p>
        </p:txBody>
      </p:sp>
    </p:spTree>
    <p:extLst>
      <p:ext uri="{BB962C8B-B14F-4D97-AF65-F5344CB8AC3E}">
        <p14:creationId xmlns:p14="http://schemas.microsoft.com/office/powerpoint/2010/main" val="158914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4E39D6-162E-9D42-8E75-6FD97311E05B}"/>
              </a:ext>
            </a:extLst>
          </p:cNvPr>
          <p:cNvSpPr txBox="1"/>
          <p:nvPr/>
        </p:nvSpPr>
        <p:spPr>
          <a:xfrm>
            <a:off x="438952" y="1860394"/>
            <a:ext cx="45472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Increasing certain gases in the </a:t>
            </a:r>
          </a:p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atmosphere that absorb</a:t>
            </a:r>
          </a:p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IR radiation from Earth:</a:t>
            </a:r>
          </a:p>
          <a:p>
            <a:endParaRPr lang="en-US" sz="1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Reduces loss of heat to space and </a:t>
            </a:r>
          </a:p>
          <a:p>
            <a:endParaRPr lang="en-US" sz="1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Increases reheating of the earth’s surface by the     atmosphere.</a:t>
            </a:r>
          </a:p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D107349-66F4-3C47-AC62-5F33849E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592656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4E2A8D-66F3-8044-BC1A-A24110A67E94}"/>
              </a:ext>
            </a:extLst>
          </p:cNvPr>
          <p:cNvSpPr txBox="1"/>
          <p:nvPr/>
        </p:nvSpPr>
        <p:spPr>
          <a:xfrm>
            <a:off x="1228928" y="879974"/>
            <a:ext cx="860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What in the Atmosphere Causes “CO</a:t>
            </a:r>
            <a:r>
              <a:rPr lang="en-US" sz="2800" baseline="-2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Warming”?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324515-78F2-0148-9EBD-AAE76DE76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7" y="147069"/>
            <a:ext cx="3315766" cy="760969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B0C42E1A-CDAF-B54C-92EC-DDA5BD06EA6A}"/>
              </a:ext>
            </a:extLst>
          </p:cNvPr>
          <p:cNvSpPr txBox="1"/>
          <p:nvPr/>
        </p:nvSpPr>
        <p:spPr>
          <a:xfrm>
            <a:off x="8577308" y="154932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042E8-0036-4345-9070-5B5422C693C2}"/>
              </a:ext>
            </a:extLst>
          </p:cNvPr>
          <p:cNvSpPr txBox="1"/>
          <p:nvPr/>
        </p:nvSpPr>
        <p:spPr>
          <a:xfrm>
            <a:off x="9167877" y="5684679"/>
            <a:ext cx="2218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Graphics from UCAR COMET Program</a:t>
            </a:r>
          </a:p>
        </p:txBody>
      </p:sp>
    </p:spTree>
    <p:extLst>
      <p:ext uri="{BB962C8B-B14F-4D97-AF65-F5344CB8AC3E}">
        <p14:creationId xmlns:p14="http://schemas.microsoft.com/office/powerpoint/2010/main" val="99229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D4E39D6-162E-9D42-8E75-6FD97311E05B}"/>
              </a:ext>
            </a:extLst>
          </p:cNvPr>
          <p:cNvSpPr txBox="1"/>
          <p:nvPr/>
        </p:nvSpPr>
        <p:spPr>
          <a:xfrm>
            <a:off x="595068" y="1954373"/>
            <a:ext cx="46119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</a:t>
            </a:r>
            <a:r>
              <a:rPr lang="en-US" sz="2800" b="1" baseline="-25000" dirty="0">
                <a:latin typeface="Arial Narrow" panose="020B0604020202020204" pitchFamily="34" charset="0"/>
                <a:cs typeface="Arial Narrow" panose="020B0604020202020204" pitchFamily="34" charset="0"/>
              </a:rPr>
              <a:t>2</a:t>
            </a:r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warms the atmosphere by absorbing IR radiation</a:t>
            </a:r>
            <a:endParaRPr lang="en-US" sz="1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sz="1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But a warmer atmosphere can also hold more Water Vapor</a:t>
            </a:r>
            <a:endParaRPr lang="en-US" sz="1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sz="14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Because Water Vapor is another a very good absorber of outgoing IR radiation, overall warming can be enhanced even further and  .  .  .</a:t>
            </a:r>
            <a:endParaRPr lang="en-US" sz="2800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3D107349-66F4-3C47-AC62-5F33849E6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592656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B3A15F-0956-104E-BC7E-07B2F3D4FC32}"/>
              </a:ext>
            </a:extLst>
          </p:cNvPr>
          <p:cNvSpPr txBox="1"/>
          <p:nvPr/>
        </p:nvSpPr>
        <p:spPr>
          <a:xfrm>
            <a:off x="1228928" y="879974"/>
            <a:ext cx="8600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What in the Atmosphere Causes “CO</a:t>
            </a:r>
            <a:r>
              <a:rPr lang="en-US" sz="2800" baseline="-250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2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77"/>
              </a:rPr>
              <a:t>Warming”?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5CE2F8-AF24-CE46-B4AF-9340B692A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7" y="147069"/>
            <a:ext cx="3315766" cy="760969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7118DB97-5C71-2F47-8F8D-197BE2B8E2B1}"/>
              </a:ext>
            </a:extLst>
          </p:cNvPr>
          <p:cNvSpPr txBox="1"/>
          <p:nvPr/>
        </p:nvSpPr>
        <p:spPr>
          <a:xfrm>
            <a:off x="8577308" y="154932"/>
            <a:ext cx="3432722" cy="652655"/>
          </a:xfrm>
          <a:prstGeom prst="rect">
            <a:avLst/>
          </a:prstGeo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Climate 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>
                    <a:alpha val="75000"/>
                  </a:srgbClr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Series</a:t>
            </a:r>
            <a:r>
              <a:rPr lang="en-US" sz="24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rgbClr val="FF0000"/>
                </a:solidFill>
                <a:effectLst>
                  <a:reflection endPos="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AD587-97E8-9842-8281-823500C4D861}"/>
              </a:ext>
            </a:extLst>
          </p:cNvPr>
          <p:cNvSpPr txBox="1"/>
          <p:nvPr/>
        </p:nvSpPr>
        <p:spPr>
          <a:xfrm>
            <a:off x="9167877" y="5684679"/>
            <a:ext cx="2218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Graphics from UCAR COMET Program</a:t>
            </a:r>
          </a:p>
        </p:txBody>
      </p:sp>
    </p:spTree>
    <p:extLst>
      <p:ext uri="{BB962C8B-B14F-4D97-AF65-F5344CB8AC3E}">
        <p14:creationId xmlns:p14="http://schemas.microsoft.com/office/powerpoint/2010/main" val="338719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615</Words>
  <Application>Microsoft Macintosh PowerPoint</Application>
  <PresentationFormat>Widescreen</PresentationFormat>
  <Paragraphs>117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RALPH A PETERSEN</cp:lastModifiedBy>
  <cp:revision>70</cp:revision>
  <cp:lastPrinted>2019-08-28T21:33:23Z</cp:lastPrinted>
  <dcterms:created xsi:type="dcterms:W3CDTF">2019-08-07T20:14:00Z</dcterms:created>
  <dcterms:modified xsi:type="dcterms:W3CDTF">2019-09-01T18:24:09Z</dcterms:modified>
</cp:coreProperties>
</file>