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alew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regular.fntdata"/><Relationship Id="rId10" Type="http://schemas.openxmlformats.org/officeDocument/2006/relationships/slide" Target="slides/slide5.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Ralew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614041b375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614041b375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624be8dc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24be8dc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14041b375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14041b375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614041b37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14041b37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14041b37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14041b37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s://my.lwv.org/wisconsin/posi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title"/>
          </p:nvPr>
        </p:nvSpPr>
        <p:spPr>
          <a:xfrm>
            <a:off x="545075" y="467200"/>
            <a:ext cx="7872900" cy="667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Arial"/>
                <a:ea typeface="Arial"/>
                <a:cs typeface="Arial"/>
                <a:sym typeface="Arial"/>
              </a:rPr>
              <a:t>LWVWI:  Natural Resources </a:t>
            </a:r>
            <a:r>
              <a:rPr b="0" lang="en">
                <a:latin typeface="Arial"/>
                <a:ea typeface="Arial"/>
                <a:cs typeface="Arial"/>
                <a:sym typeface="Arial"/>
              </a:rPr>
              <a:t>- adopted 1978</a:t>
            </a:r>
            <a:endParaRPr b="0">
              <a:latin typeface="Arial"/>
              <a:ea typeface="Arial"/>
              <a:cs typeface="Arial"/>
              <a:sym typeface="Arial"/>
            </a:endParaRPr>
          </a:p>
        </p:txBody>
      </p:sp>
      <p:sp>
        <p:nvSpPr>
          <p:cNvPr id="87" name="Google Shape;87;p13"/>
          <p:cNvSpPr txBox="1"/>
          <p:nvPr>
            <p:ph idx="1" type="body"/>
          </p:nvPr>
        </p:nvSpPr>
        <p:spPr>
          <a:xfrm>
            <a:off x="545250" y="1421375"/>
            <a:ext cx="7872900" cy="29187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3000">
                <a:solidFill>
                  <a:srgbClr val="222222"/>
                </a:solidFill>
                <a:highlight>
                  <a:srgbClr val="FFFFFF"/>
                </a:highlight>
                <a:latin typeface="Arial"/>
                <a:ea typeface="Arial"/>
                <a:cs typeface="Arial"/>
                <a:sym typeface="Arial"/>
              </a:rPr>
              <a:t>Support of a physical environment beneficial to life; action to promote wise use of ground and surface water resources and improvement of water, air, and soil quality.</a:t>
            </a:r>
            <a:endParaRPr sz="3000">
              <a:solidFill>
                <a:srgbClr val="222222"/>
              </a:solidFill>
              <a:highlight>
                <a:srgbClr val="FFFFFF"/>
              </a:highlight>
              <a:latin typeface="Arial"/>
              <a:ea typeface="Arial"/>
              <a:cs typeface="Arial"/>
              <a:sym typeface="Arial"/>
            </a:endParaRPr>
          </a:p>
          <a:p>
            <a:pPr indent="0" lvl="0" marL="0" rtl="0" algn="l">
              <a:spcBef>
                <a:spcPts val="1700"/>
              </a:spcBef>
              <a:spcAft>
                <a:spcPts val="0"/>
              </a:spcAft>
              <a:buNone/>
            </a:pPr>
            <a:r>
              <a:rPr lang="en" sz="1900">
                <a:solidFill>
                  <a:srgbClr val="000000"/>
                </a:solidFill>
                <a:latin typeface="Arial"/>
                <a:ea typeface="Arial"/>
                <a:cs typeface="Arial"/>
                <a:sym typeface="Arial"/>
              </a:rPr>
              <a:t>All of our state policy positions can be found on the </a:t>
            </a:r>
            <a:r>
              <a:rPr lang="en" sz="1900" u="sng">
                <a:solidFill>
                  <a:srgbClr val="1155CC"/>
                </a:solidFill>
                <a:latin typeface="Arial"/>
                <a:ea typeface="Arial"/>
                <a:cs typeface="Arial"/>
                <a:sym typeface="Arial"/>
                <a:hlinkClick r:id="rId3"/>
              </a:rPr>
              <a:t>LWVWI.org website</a:t>
            </a:r>
            <a:r>
              <a:rPr lang="en" sz="1900">
                <a:solidFill>
                  <a:srgbClr val="000000"/>
                </a:solidFill>
                <a:latin typeface="Arial"/>
                <a:ea typeface="Arial"/>
                <a:cs typeface="Arial"/>
                <a:sym typeface="Arial"/>
              </a:rPr>
              <a:t>.</a:t>
            </a:r>
            <a:endParaRPr sz="1900">
              <a:solidFill>
                <a:srgbClr val="000000"/>
              </a:solidFill>
              <a:latin typeface="Arial"/>
              <a:ea typeface="Arial"/>
              <a:cs typeface="Arial"/>
              <a:sym typeface="Arial"/>
            </a:endParaRPr>
          </a:p>
          <a:p>
            <a:pPr indent="0" lvl="0" marL="0" rtl="0" algn="l">
              <a:lnSpc>
                <a:spcPct val="120000"/>
              </a:lnSpc>
              <a:spcBef>
                <a:spcPts val="1000"/>
              </a:spcBef>
              <a:spcAft>
                <a:spcPts val="0"/>
              </a:spcAft>
              <a:buNone/>
            </a:pPr>
            <a:r>
              <a:t/>
            </a:r>
            <a:endParaRPr sz="3000">
              <a:solidFill>
                <a:srgbClr val="222222"/>
              </a:solidFill>
              <a:highlight>
                <a:srgbClr val="FFFFFF"/>
              </a:highlight>
              <a:latin typeface="Arial"/>
              <a:ea typeface="Arial"/>
              <a:cs typeface="Arial"/>
              <a:sym typeface="Arial"/>
            </a:endParaRPr>
          </a:p>
          <a:p>
            <a:pPr indent="0" lvl="0" marL="0" rtl="0" algn="l">
              <a:spcBef>
                <a:spcPts val="17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7650" y="5065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Separate positions under Natural Resources</a:t>
            </a:r>
            <a:endParaRPr/>
          </a:p>
        </p:txBody>
      </p:sp>
      <p:sp>
        <p:nvSpPr>
          <p:cNvPr id="93" name="Google Shape;93;p14"/>
          <p:cNvSpPr txBox="1"/>
          <p:nvPr>
            <p:ph idx="1" type="body"/>
          </p:nvPr>
        </p:nvSpPr>
        <p:spPr>
          <a:xfrm>
            <a:off x="729450" y="1364825"/>
            <a:ext cx="7688700" cy="29751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Environmental Standards &amp; Enforcement</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Solid Waste Management</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Pesticides</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Air &amp; Land Policies </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Water Quality</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Great Lakes Ecosystem (regional position)</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State Energy Policy </a:t>
            </a:r>
            <a:endParaRPr sz="2400">
              <a:solidFill>
                <a:srgbClr val="000000"/>
              </a:solidFill>
              <a:highlight>
                <a:srgbClr val="FFFFFF"/>
              </a:highlight>
              <a:latin typeface="Arial"/>
              <a:ea typeface="Arial"/>
              <a:cs typeface="Arial"/>
              <a:sym typeface="Arial"/>
            </a:endParaRPr>
          </a:p>
          <a:p>
            <a:pPr indent="-381000" lvl="0" marL="457200" rtl="0" algn="l">
              <a:lnSpc>
                <a:spcPct val="100000"/>
              </a:lnSpc>
              <a:spcBef>
                <a:spcPts val="0"/>
              </a:spcBef>
              <a:spcAft>
                <a:spcPts val="0"/>
              </a:spcAft>
              <a:buClr>
                <a:srgbClr val="000000"/>
              </a:buClr>
              <a:buSzPts val="2400"/>
              <a:buFont typeface="Arial"/>
              <a:buChar char="●"/>
            </a:pPr>
            <a:r>
              <a:rPr lang="en" sz="2400">
                <a:solidFill>
                  <a:srgbClr val="000000"/>
                </a:solidFill>
                <a:highlight>
                  <a:srgbClr val="FFFFFF"/>
                </a:highlight>
                <a:latin typeface="Arial"/>
                <a:ea typeface="Arial"/>
                <a:cs typeface="Arial"/>
                <a:sym typeface="Arial"/>
              </a:rPr>
              <a:t>Climate Change </a:t>
            </a:r>
            <a:endParaRPr sz="2400">
              <a:solidFill>
                <a:srgbClr val="000000"/>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367100" y="445025"/>
            <a:ext cx="84651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latin typeface="Arial"/>
                <a:ea typeface="Arial"/>
                <a:cs typeface="Arial"/>
                <a:sym typeface="Arial"/>
              </a:rPr>
              <a:t>LWVWI:  Climate Change </a:t>
            </a:r>
            <a:r>
              <a:rPr b="0" lang="en">
                <a:latin typeface="Arial"/>
                <a:ea typeface="Arial"/>
                <a:cs typeface="Arial"/>
                <a:sym typeface="Arial"/>
              </a:rPr>
              <a:t>- adopted 2007</a:t>
            </a:r>
            <a:endParaRPr b="0">
              <a:latin typeface="Arial"/>
              <a:ea typeface="Arial"/>
              <a:cs typeface="Arial"/>
              <a:sym typeface="Arial"/>
            </a:endParaRPr>
          </a:p>
        </p:txBody>
      </p:sp>
      <p:sp>
        <p:nvSpPr>
          <p:cNvPr id="99" name="Google Shape;99;p15"/>
          <p:cNvSpPr txBox="1"/>
          <p:nvPr>
            <p:ph idx="1" type="body"/>
          </p:nvPr>
        </p:nvSpPr>
        <p:spPr>
          <a:xfrm>
            <a:off x="444975" y="1254000"/>
            <a:ext cx="8331900" cy="3677100"/>
          </a:xfrm>
          <a:prstGeom prst="rect">
            <a:avLst/>
          </a:prstGeom>
        </p:spPr>
        <p:txBody>
          <a:bodyPr anchorCtr="0" anchor="t" bIns="91425" lIns="91425" spcFirstLastPara="1" rIns="91425" wrap="square" tIns="91425">
            <a:noAutofit/>
          </a:bodyPr>
          <a:lstStyle/>
          <a:p>
            <a:pPr indent="0" lvl="0" marL="0" rtl="0" algn="l">
              <a:lnSpc>
                <a:spcPct val="160000"/>
              </a:lnSpc>
              <a:spcBef>
                <a:spcPts val="0"/>
              </a:spcBef>
              <a:spcAft>
                <a:spcPts val="0"/>
              </a:spcAft>
              <a:buClr>
                <a:schemeClr val="dk1"/>
              </a:buClr>
              <a:buSzPts val="1100"/>
              <a:buFont typeface="Arial"/>
              <a:buNone/>
            </a:pPr>
            <a:r>
              <a:rPr lang="en" sz="2400">
                <a:solidFill>
                  <a:srgbClr val="222222"/>
                </a:solidFill>
                <a:highlight>
                  <a:srgbClr val="FFFFFF"/>
                </a:highlight>
                <a:latin typeface="Arial"/>
                <a:ea typeface="Arial"/>
                <a:cs typeface="Arial"/>
                <a:sym typeface="Arial"/>
              </a:rPr>
              <a:t>Climate change threatens the physical, chemical and biological integrity of ecosystems as well as the economic, social, public health, and even the survival of the populations of the Earth. To stop climate change requires stabilizing atmospheric CO</a:t>
            </a:r>
            <a:r>
              <a:rPr baseline="-25000" lang="en" sz="2400">
                <a:solidFill>
                  <a:srgbClr val="222222"/>
                </a:solidFill>
                <a:highlight>
                  <a:srgbClr val="FFFFFF"/>
                </a:highlight>
                <a:latin typeface="Arial"/>
                <a:ea typeface="Arial"/>
                <a:cs typeface="Arial"/>
                <a:sym typeface="Arial"/>
              </a:rPr>
              <a:t>2</a:t>
            </a:r>
            <a:r>
              <a:rPr lang="en" sz="2400">
                <a:solidFill>
                  <a:srgbClr val="222222"/>
                </a:solidFill>
                <a:highlight>
                  <a:srgbClr val="FFFFFF"/>
                </a:highlight>
                <a:latin typeface="Arial"/>
                <a:ea typeface="Arial"/>
                <a:cs typeface="Arial"/>
                <a:sym typeface="Arial"/>
              </a:rPr>
              <a:t> before the end of the 21st century at less than double the pre-industrial concentration.</a:t>
            </a:r>
            <a:endParaRPr sz="2400">
              <a:solidFill>
                <a:srgbClr val="222222"/>
              </a:solidFill>
              <a:highlight>
                <a:srgbClr val="FFFFFF"/>
              </a:highlight>
              <a:latin typeface="Arial"/>
              <a:ea typeface="Arial"/>
              <a:cs typeface="Arial"/>
              <a:sym typeface="Arial"/>
            </a:endParaRPr>
          </a:p>
          <a:p>
            <a:pPr indent="0" lvl="0" marL="0" rtl="0" algn="l">
              <a:spcBef>
                <a:spcPts val="15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idx="1" type="body"/>
          </p:nvPr>
        </p:nvSpPr>
        <p:spPr>
          <a:xfrm>
            <a:off x="77875" y="168825"/>
            <a:ext cx="9066000" cy="4400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200" u="sng">
                <a:solidFill>
                  <a:srgbClr val="222222"/>
                </a:solidFill>
                <a:highlight>
                  <a:srgbClr val="FFFFFF"/>
                </a:highlight>
                <a:latin typeface="Arial"/>
                <a:ea typeface="Arial"/>
                <a:cs typeface="Arial"/>
                <a:sym typeface="Arial"/>
              </a:rPr>
              <a:t>Support of:</a:t>
            </a:r>
            <a:endParaRPr sz="2200" u="sng">
              <a:solidFill>
                <a:srgbClr val="222222"/>
              </a:solidFill>
              <a:highlight>
                <a:srgbClr val="FFFFFF"/>
              </a:highlight>
              <a:latin typeface="Arial"/>
              <a:ea typeface="Arial"/>
              <a:cs typeface="Arial"/>
              <a:sym typeface="Arial"/>
            </a:endParaRPr>
          </a:p>
          <a:p>
            <a:pPr indent="0" lvl="0" marL="0" rtl="0" algn="l">
              <a:lnSpc>
                <a:spcPct val="160000"/>
              </a:lnSpc>
              <a:spcBef>
                <a:spcPts val="0"/>
              </a:spcBef>
              <a:spcAft>
                <a:spcPts val="0"/>
              </a:spcAft>
              <a:buNone/>
            </a:pPr>
            <a:r>
              <a:t/>
            </a:r>
            <a:endParaRPr sz="1800">
              <a:solidFill>
                <a:srgbClr val="222222"/>
              </a:solidFill>
              <a:highlight>
                <a:srgbClr val="FFFFFF"/>
              </a:highlight>
              <a:latin typeface="Arial"/>
              <a:ea typeface="Arial"/>
              <a:cs typeface="Arial"/>
              <a:sym typeface="Arial"/>
            </a:endParaRPr>
          </a:p>
          <a:p>
            <a:pPr indent="-361950" lvl="0" marL="457200" rtl="0" algn="l">
              <a:lnSpc>
                <a:spcPct val="160000"/>
              </a:lnSpc>
              <a:spcBef>
                <a:spcPts val="1500"/>
              </a:spcBef>
              <a:spcAft>
                <a:spcPts val="0"/>
              </a:spcAft>
              <a:buClr>
                <a:srgbClr val="222222"/>
              </a:buClr>
              <a:buSzPts val="2100"/>
              <a:buFont typeface="Arial"/>
              <a:buChar char="●"/>
            </a:pPr>
            <a:r>
              <a:rPr lang="en" sz="2100">
                <a:solidFill>
                  <a:srgbClr val="222222"/>
                </a:solidFill>
                <a:highlight>
                  <a:srgbClr val="FFFFFF"/>
                </a:highlight>
                <a:latin typeface="Arial"/>
                <a:ea typeface="Arial"/>
                <a:cs typeface="Arial"/>
                <a:sym typeface="Arial"/>
              </a:rPr>
              <a:t>Accepting our responsibilities as global citizens to stop climate change.</a:t>
            </a:r>
            <a:endParaRPr sz="2100">
              <a:solidFill>
                <a:srgbClr val="222222"/>
              </a:solidFill>
              <a:highlight>
                <a:srgbClr val="FFFFFF"/>
              </a:highlight>
              <a:latin typeface="Arial"/>
              <a:ea typeface="Arial"/>
              <a:cs typeface="Arial"/>
              <a:sym typeface="Arial"/>
            </a:endParaRPr>
          </a:p>
          <a:p>
            <a:pPr indent="-361950" lvl="0" marL="457200" rtl="0" algn="l">
              <a:lnSpc>
                <a:spcPct val="160000"/>
              </a:lnSpc>
              <a:spcBef>
                <a:spcPts val="0"/>
              </a:spcBef>
              <a:spcAft>
                <a:spcPts val="0"/>
              </a:spcAft>
              <a:buClr>
                <a:srgbClr val="222222"/>
              </a:buClr>
              <a:buSzPts val="2100"/>
              <a:buFont typeface="Arial"/>
              <a:buChar char="●"/>
            </a:pPr>
            <a:r>
              <a:rPr lang="en" sz="2100">
                <a:solidFill>
                  <a:srgbClr val="222222"/>
                </a:solidFill>
                <a:highlight>
                  <a:srgbClr val="FFFFFF"/>
                </a:highlight>
                <a:latin typeface="Arial"/>
                <a:ea typeface="Arial"/>
                <a:cs typeface="Arial"/>
                <a:sym typeface="Arial"/>
              </a:rPr>
              <a:t>Urging use by the State of Wisconsin, municipalities, individuals and corporations/businesses to use existing technologies to: </a:t>
            </a:r>
            <a:endParaRPr sz="2100">
              <a:solidFill>
                <a:srgbClr val="222222"/>
              </a:solidFill>
              <a:highlight>
                <a:srgbClr val="FFFFFF"/>
              </a:highlight>
              <a:latin typeface="Arial"/>
              <a:ea typeface="Arial"/>
              <a:cs typeface="Arial"/>
              <a:sym typeface="Arial"/>
            </a:endParaRPr>
          </a:p>
          <a:p>
            <a:pPr indent="-361950" lvl="1" marL="914400" rtl="0" algn="l">
              <a:lnSpc>
                <a:spcPct val="160000"/>
              </a:lnSpc>
              <a:spcBef>
                <a:spcPts val="0"/>
              </a:spcBef>
              <a:spcAft>
                <a:spcPts val="0"/>
              </a:spcAft>
              <a:buClr>
                <a:srgbClr val="222222"/>
              </a:buClr>
              <a:buSzPts val="2100"/>
              <a:buFont typeface="Arial"/>
              <a:buChar char="○"/>
            </a:pPr>
            <a:r>
              <a:rPr lang="en" sz="2100">
                <a:solidFill>
                  <a:srgbClr val="222222"/>
                </a:solidFill>
                <a:highlight>
                  <a:srgbClr val="FFFFFF"/>
                </a:highlight>
                <a:latin typeface="Arial"/>
                <a:ea typeface="Arial"/>
                <a:cs typeface="Arial"/>
                <a:sym typeface="Arial"/>
              </a:rPr>
              <a:t>Make power plants, buildings and factories more efficient;</a:t>
            </a:r>
            <a:endParaRPr sz="2100">
              <a:solidFill>
                <a:srgbClr val="222222"/>
              </a:solidFill>
              <a:highlight>
                <a:srgbClr val="FFFFFF"/>
              </a:highlight>
              <a:latin typeface="Arial"/>
              <a:ea typeface="Arial"/>
              <a:cs typeface="Arial"/>
              <a:sym typeface="Arial"/>
            </a:endParaRPr>
          </a:p>
          <a:p>
            <a:pPr indent="-361950" lvl="1" marL="914400" rtl="0" algn="l">
              <a:lnSpc>
                <a:spcPct val="160000"/>
              </a:lnSpc>
              <a:spcBef>
                <a:spcPts val="0"/>
              </a:spcBef>
              <a:spcAft>
                <a:spcPts val="0"/>
              </a:spcAft>
              <a:buClr>
                <a:srgbClr val="222222"/>
              </a:buClr>
              <a:buSzPts val="2100"/>
              <a:buFont typeface="Arial"/>
              <a:buChar char="○"/>
            </a:pPr>
            <a:r>
              <a:rPr lang="en" sz="2100">
                <a:solidFill>
                  <a:srgbClr val="222222"/>
                </a:solidFill>
                <a:highlight>
                  <a:srgbClr val="FFFFFF"/>
                </a:highlight>
                <a:latin typeface="Arial"/>
                <a:ea typeface="Arial"/>
                <a:cs typeface="Arial"/>
                <a:sym typeface="Arial"/>
              </a:rPr>
              <a:t>Make motor vehicles go farther on each unit of fuel; and </a:t>
            </a:r>
            <a:endParaRPr sz="2100">
              <a:solidFill>
                <a:srgbClr val="222222"/>
              </a:solidFill>
              <a:highlight>
                <a:srgbClr val="FFFFFF"/>
              </a:highlight>
              <a:latin typeface="Arial"/>
              <a:ea typeface="Arial"/>
              <a:cs typeface="Arial"/>
              <a:sym typeface="Arial"/>
            </a:endParaRPr>
          </a:p>
          <a:p>
            <a:pPr indent="-361950" lvl="1" marL="914400" rtl="0" algn="l">
              <a:lnSpc>
                <a:spcPct val="160000"/>
              </a:lnSpc>
              <a:spcBef>
                <a:spcPts val="0"/>
              </a:spcBef>
              <a:spcAft>
                <a:spcPts val="0"/>
              </a:spcAft>
              <a:buClr>
                <a:srgbClr val="222222"/>
              </a:buClr>
              <a:buSzPts val="2100"/>
              <a:buFont typeface="Arial"/>
              <a:buChar char="○"/>
            </a:pPr>
            <a:r>
              <a:rPr lang="en" sz="2100">
                <a:solidFill>
                  <a:srgbClr val="222222"/>
                </a:solidFill>
                <a:highlight>
                  <a:srgbClr val="FFFFFF"/>
                </a:highlight>
                <a:latin typeface="Arial"/>
                <a:ea typeface="Arial"/>
                <a:cs typeface="Arial"/>
                <a:sym typeface="Arial"/>
              </a:rPr>
              <a:t>Shift to cleaner technologies.</a:t>
            </a:r>
            <a:endParaRPr sz="2100">
              <a:solidFill>
                <a:srgbClr val="222222"/>
              </a:solidFill>
              <a:highlight>
                <a:srgbClr val="FFFFFF"/>
              </a:highlight>
              <a:latin typeface="Arial"/>
              <a:ea typeface="Arial"/>
              <a:cs typeface="Arial"/>
              <a:sym typeface="Arial"/>
            </a:endParaRPr>
          </a:p>
          <a:p>
            <a:pPr indent="0" lvl="0" marL="0" rtl="0" algn="l">
              <a:lnSpc>
                <a:spcPct val="160000"/>
              </a:lnSpc>
              <a:spcBef>
                <a:spcPts val="1500"/>
              </a:spcBef>
              <a:spcAft>
                <a:spcPts val="1500"/>
              </a:spcAft>
              <a:buNone/>
            </a:pPr>
            <a:r>
              <a:rPr i="1" lang="en">
                <a:solidFill>
                  <a:srgbClr val="222222"/>
                </a:solidFill>
                <a:highlight>
                  <a:srgbClr val="FFFFFF"/>
                </a:highlight>
                <a:latin typeface="Arial"/>
                <a:ea typeface="Arial"/>
                <a:cs typeface="Arial"/>
                <a:sym typeface="Arial"/>
              </a:rPr>
              <a:t>Continued next slide</a:t>
            </a:r>
            <a:endParaRPr sz="2200">
              <a:solidFill>
                <a:srgbClr val="222222"/>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idx="1" type="body"/>
          </p:nvPr>
        </p:nvSpPr>
        <p:spPr>
          <a:xfrm>
            <a:off x="191325" y="168825"/>
            <a:ext cx="8640900" cy="4400100"/>
          </a:xfrm>
          <a:prstGeom prst="rect">
            <a:avLst/>
          </a:prstGeom>
        </p:spPr>
        <p:txBody>
          <a:bodyPr anchorCtr="0" anchor="t" bIns="91425" lIns="91425" spcFirstLastPara="1" rIns="91425" wrap="square" tIns="91425">
            <a:noAutofit/>
          </a:bodyPr>
          <a:lstStyle/>
          <a:p>
            <a:pPr indent="0" lvl="0" marL="0" rtl="0" algn="l">
              <a:lnSpc>
                <a:spcPct val="160000"/>
              </a:lnSpc>
              <a:spcBef>
                <a:spcPts val="0"/>
              </a:spcBef>
              <a:spcAft>
                <a:spcPts val="0"/>
              </a:spcAft>
              <a:buNone/>
            </a:pPr>
            <a:r>
              <a:rPr b="1" lang="en" sz="2400" u="sng">
                <a:solidFill>
                  <a:srgbClr val="222222"/>
                </a:solidFill>
                <a:highlight>
                  <a:srgbClr val="FFFFFF"/>
                </a:highlight>
                <a:latin typeface="Arial"/>
                <a:ea typeface="Arial"/>
                <a:cs typeface="Arial"/>
                <a:sym typeface="Arial"/>
              </a:rPr>
              <a:t>Support of: </a:t>
            </a:r>
            <a:endParaRPr i="1" u="sng">
              <a:solidFill>
                <a:srgbClr val="222222"/>
              </a:solidFill>
              <a:highlight>
                <a:srgbClr val="FFFFFF"/>
              </a:highlight>
              <a:latin typeface="Arial"/>
              <a:ea typeface="Arial"/>
              <a:cs typeface="Arial"/>
              <a:sym typeface="Arial"/>
            </a:endParaRPr>
          </a:p>
          <a:p>
            <a:pPr indent="0" lvl="0" marL="0" rtl="0" algn="l">
              <a:lnSpc>
                <a:spcPct val="160000"/>
              </a:lnSpc>
              <a:spcBef>
                <a:spcPts val="0"/>
              </a:spcBef>
              <a:spcAft>
                <a:spcPts val="0"/>
              </a:spcAft>
              <a:buNone/>
            </a:pPr>
            <a:r>
              <a:t/>
            </a:r>
            <a:endParaRPr sz="2000">
              <a:solidFill>
                <a:srgbClr val="222222"/>
              </a:solidFill>
              <a:highlight>
                <a:srgbClr val="FFFFFF"/>
              </a:highlight>
              <a:latin typeface="Arial"/>
              <a:ea typeface="Arial"/>
              <a:cs typeface="Arial"/>
              <a:sym typeface="Arial"/>
            </a:endParaRPr>
          </a:p>
          <a:p>
            <a:pPr indent="-355600" lvl="0" marL="457200" rtl="0" algn="l">
              <a:lnSpc>
                <a:spcPct val="160000"/>
              </a:lnSpc>
              <a:spcBef>
                <a:spcPts val="1500"/>
              </a:spcBef>
              <a:spcAft>
                <a:spcPts val="0"/>
              </a:spcAft>
              <a:buClr>
                <a:srgbClr val="222222"/>
              </a:buClr>
              <a:buSzPts val="2000"/>
              <a:buFont typeface="Arial"/>
              <a:buChar char="●"/>
            </a:pPr>
            <a:r>
              <a:rPr lang="en" sz="2000">
                <a:solidFill>
                  <a:srgbClr val="222222"/>
                </a:solidFill>
                <a:highlight>
                  <a:srgbClr val="FFFFFF"/>
                </a:highlight>
                <a:latin typeface="Arial"/>
                <a:ea typeface="Arial"/>
                <a:cs typeface="Arial"/>
                <a:sym typeface="Arial"/>
              </a:rPr>
              <a:t>Urging Federal leadership to adopt nationwide climate change pollutant reductions of at least 20% by 2020 and 80% by 2050, the levels of reductions of CO2 from the 1990 level that United Nations scientists say are needed.</a:t>
            </a:r>
            <a:endParaRPr sz="2000">
              <a:solidFill>
                <a:srgbClr val="222222"/>
              </a:solidFill>
              <a:highlight>
                <a:srgbClr val="FFFFFF"/>
              </a:highlight>
              <a:latin typeface="Arial"/>
              <a:ea typeface="Arial"/>
              <a:cs typeface="Arial"/>
              <a:sym typeface="Arial"/>
            </a:endParaRPr>
          </a:p>
          <a:p>
            <a:pPr indent="-355600" lvl="0" marL="457200" rtl="0" algn="l">
              <a:lnSpc>
                <a:spcPct val="160000"/>
              </a:lnSpc>
              <a:spcBef>
                <a:spcPts val="0"/>
              </a:spcBef>
              <a:spcAft>
                <a:spcPts val="0"/>
              </a:spcAft>
              <a:buClr>
                <a:srgbClr val="222222"/>
              </a:buClr>
              <a:buSzPts val="2000"/>
              <a:buFont typeface="Arial"/>
              <a:buChar char="●"/>
            </a:pPr>
            <a:r>
              <a:rPr lang="en" sz="2000">
                <a:solidFill>
                  <a:srgbClr val="222222"/>
                </a:solidFill>
                <a:highlight>
                  <a:srgbClr val="FFFFFF"/>
                </a:highlight>
                <a:latin typeface="Arial"/>
                <a:ea typeface="Arial"/>
                <a:cs typeface="Arial"/>
                <a:sym typeface="Arial"/>
              </a:rPr>
              <a:t>Providing assistance to those harshly affected by climate change, especially low-income individuals and families.</a:t>
            </a:r>
            <a:endParaRPr sz="2000">
              <a:solidFill>
                <a:srgbClr val="222222"/>
              </a:solidFill>
              <a:highlight>
                <a:srgbClr val="FFFFFF"/>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