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61" r:id="rId2"/>
    <p:sldId id="326" r:id="rId3"/>
    <p:sldId id="328" r:id="rId4"/>
    <p:sldId id="327" r:id="rId5"/>
    <p:sldId id="333" r:id="rId6"/>
    <p:sldId id="291" r:id="rId7"/>
    <p:sldId id="287" r:id="rId8"/>
    <p:sldId id="329" r:id="rId9"/>
    <p:sldId id="343" r:id="rId10"/>
    <p:sldId id="317" r:id="rId11"/>
    <p:sldId id="324" r:id="rId12"/>
    <p:sldId id="340" r:id="rId13"/>
    <p:sldId id="339" r:id="rId14"/>
    <p:sldId id="294" r:id="rId15"/>
    <p:sldId id="289" r:id="rId16"/>
    <p:sldId id="258" r:id="rId17"/>
    <p:sldId id="301" r:id="rId18"/>
    <p:sldId id="295" r:id="rId19"/>
    <p:sldId id="29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BCEA0DC-86E2-9149-A685-725DAC3404A2}">
          <p14:sldIdLst/>
        </p14:section>
        <p14:section name="Untitled Section" id="{02C0E5C9-129F-AC46-9EAB-C1DB51CB9197}">
          <p14:sldIdLst>
            <p14:sldId id="261"/>
            <p14:sldId id="326"/>
            <p14:sldId id="328"/>
            <p14:sldId id="327"/>
            <p14:sldId id="333"/>
            <p14:sldId id="291"/>
            <p14:sldId id="287"/>
            <p14:sldId id="329"/>
            <p14:sldId id="343"/>
            <p14:sldId id="317"/>
            <p14:sldId id="324"/>
            <p14:sldId id="340"/>
            <p14:sldId id="339"/>
            <p14:sldId id="294"/>
            <p14:sldId id="289"/>
            <p14:sldId id="258"/>
            <p14:sldId id="301"/>
            <p14:sldId id="295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99"/>
    <p:restoredTop sz="94682"/>
  </p:normalViewPr>
  <p:slideViewPr>
    <p:cSldViewPr snapToGrid="0" snapToObjects="1">
      <p:cViewPr varScale="1">
        <p:scale>
          <a:sx n="115" d="100"/>
          <a:sy n="115" d="100"/>
        </p:scale>
        <p:origin x="4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CBADD-5C73-BD4F-9B54-3B67D5079D20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3A44E-25DC-1548-B38E-C68126D4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BB6B-7BD8-4B2F-9BAF-6AA04894F9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6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BB6B-7BD8-4B2F-9BAF-6AA04894F9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 health effects of Coal!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Ending particle pollution from existing coal plants is expected to save 24,000 lives and  prevent nearly 40,000 heart attacks, over 20,000 each hospital admissions and ER visits, and over 3 million lost workdays. Ending mercury pollution from coal fired plants- protect 300,000 newborns/ year from risk of brain damage and learning disabilities.   Total monetized impact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coal is more than $100 billion.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b="1" dirty="0"/>
              <a:t>$100 billion or million?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BB6B-7BD8-4B2F-9BAF-6AA04894F9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0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5683-D948-6343-9DC4-BDEED5C159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55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5683-D948-6343-9DC4-BDEED5C159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76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BB6B-7BD8-4B2F-9BAF-6AA04894F9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80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Biking as a regular form of transportation has significant potential to increase regular physical activity, reduce obesity, and improve air quality. A recent study estimated the greater Madison and Milwaukee area could see significant economic and health benefits from replacing short car trips with bike trips.</a:t>
            </a:r>
            <a:r>
              <a:rPr lang="en-US" sz="1200" b="0" i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Eliminating automobile trips less than 8 km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miles)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round trip would reduce air pollution, each year saving an average of 21 lives and $105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million.</a:t>
            </a:r>
            <a:r>
              <a:rPr lang="en-US" sz="1200" b="0" i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 Replacing 50% of those eliminated automobiles trips with bicycle trips on the 124 best weather days of the year would save 51 lives/year and an average of  $279 million per year from avoided mortality and reduced healthcare costs.</a:t>
            </a:r>
            <a:r>
              <a:rPr lang="en-US" sz="1200" b="0" i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</a:p>
          <a:p>
            <a:endParaRPr lang="en-US" sz="1200" b="0" i="0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Madison is 9 9 12 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BB6B-7BD8-4B2F-9BAF-6AA04894F9D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1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book, magazines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5683-D948-6343-9DC4-BDEED5C159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5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6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1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81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0904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56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61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48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37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9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87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5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76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0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2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75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3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20B20-D4DF-6041-AA98-D2E79196E91C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330C-4A53-9642-AAD6-77C170B5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31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bbc.co.uk/news/science-environment-4567833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 Intergovernmental Panel on Climate Change (IPCC)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0322" y="2336873"/>
            <a:ext cx="8099954" cy="344933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6000 scientific references cited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91 authors and review editors / 40 countries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Assess the current status of climate change and predictions including scientific, technical, and socio-economic impacts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E8256-6D2C-F34F-830F-5EAED6DF2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319" y="2216952"/>
            <a:ext cx="3411725" cy="43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51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A508-E6B7-7F4D-957A-CEDFB4EC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 Department of Health Services</a:t>
            </a:r>
            <a:br>
              <a:rPr lang="en-US" dirty="0"/>
            </a:br>
            <a:r>
              <a:rPr lang="en-US" dirty="0"/>
              <a:t>Climate and Health Program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74ED3E-88EE-E645-8AE5-430FF6E3E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79" y="1974132"/>
            <a:ext cx="11279900" cy="31583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A7914-A0D0-E24A-9379-59C06C91A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33" y="5272470"/>
            <a:ext cx="9516533" cy="12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6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A508-E6B7-7F4D-957A-CEDFB4EC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314793"/>
            <a:ext cx="9613861" cy="1519373"/>
          </a:xfrm>
        </p:spPr>
        <p:txBody>
          <a:bodyPr/>
          <a:lstStyle/>
          <a:p>
            <a:r>
              <a:rPr lang="en-US" dirty="0"/>
              <a:t>2019 Heat Wave </a:t>
            </a:r>
            <a:br>
              <a:rPr lang="en-US" dirty="0"/>
            </a:br>
            <a:r>
              <a:rPr lang="en-US" dirty="0"/>
              <a:t>– Adaptation, Cooling Centers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D991E0-5AD6-2448-A50E-2923AE41B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97" y="1642124"/>
            <a:ext cx="9613861" cy="2837842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AB3BDC7E-4BD2-BB4A-ADEC-2103B356E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2470" y="2633122"/>
            <a:ext cx="5140460" cy="4224878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EBC47C9E-415D-8D40-88B7-C3E91C7B3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069" y="2532028"/>
            <a:ext cx="4473401" cy="432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38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4FBD4-5FBC-4D43-A21D-4B568DF5E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5659"/>
            <a:ext cx="12192000" cy="31460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0EC2B3-3E32-1346-8E62-362763D22064}"/>
              </a:ext>
            </a:extLst>
          </p:cNvPr>
          <p:cNvSpPr txBox="1"/>
          <p:nvPr/>
        </p:nvSpPr>
        <p:spPr>
          <a:xfrm>
            <a:off x="808462" y="1161661"/>
            <a:ext cx="9280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Wisconsin Health Professionals for Climate Action</a:t>
            </a:r>
          </a:p>
        </p:txBody>
      </p:sp>
    </p:spTree>
    <p:extLst>
      <p:ext uri="{BB962C8B-B14F-4D97-AF65-F5344CB8AC3E}">
        <p14:creationId xmlns:p14="http://schemas.microsoft.com/office/powerpoint/2010/main" val="1697684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5DF981-EB04-6B47-9A2A-7B4BF7A6848A}"/>
              </a:ext>
            </a:extLst>
          </p:cNvPr>
          <p:cNvSpPr/>
          <p:nvPr/>
        </p:nvSpPr>
        <p:spPr>
          <a:xfrm>
            <a:off x="224852" y="3251778"/>
            <a:ext cx="1154673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951A0"/>
                </a:solidFill>
                <a:latin typeface="Arial" panose="020B0604020202020204" pitchFamily="34" charset="0"/>
              </a:rPr>
              <a:t>HEALTH ACTION FOR CLIMATE </a:t>
            </a:r>
            <a:endParaRPr lang="en-US" sz="2000" dirty="0"/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7. Engage the health sector voice in the call for climate action.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8. Incorporate climate solutions into all health care and public health systems. 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9. Build </a:t>
            </a:r>
            <a:r>
              <a:rPr lang="en-US" b="1" dirty="0">
                <a:solidFill>
                  <a:srgbClr val="211E1E"/>
                </a:solidFill>
                <a:latin typeface="Arial" panose="020B0604020202020204" pitchFamily="34" charset="0"/>
              </a:rPr>
              <a:t>resilient communities in the face of climate change. </a:t>
            </a:r>
            <a:endParaRPr lang="en-US" dirty="0"/>
          </a:p>
          <a:p>
            <a:r>
              <a:rPr lang="en-US" sz="2000" b="1" dirty="0">
                <a:solidFill>
                  <a:srgbClr val="1951A0"/>
                </a:solidFill>
                <a:latin typeface="Arial" panose="020B0604020202020204" pitchFamily="34" charset="0"/>
              </a:rPr>
              <a:t>FINANCING CLIMATE ACTION FOR HEALTH AND HEALTH ACTION FOR CLIMATE </a:t>
            </a:r>
            <a:endParaRPr lang="en-US" sz="2000" dirty="0"/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10. Invest in climate and health.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latin typeface="Lato"/>
              </a:rPr>
              <a:t>Together, </a:t>
            </a:r>
            <a:r>
              <a:rPr lang="en-US" dirty="0">
                <a:solidFill>
                  <a:srgbClr val="1E1C1C"/>
                </a:solidFill>
                <a:latin typeface="Lato"/>
              </a:rPr>
              <a:t>these ten policy recommendations provide a roadmap to develop coordinated strategies for simultaneously tackling climate change, health, and equity. </a:t>
            </a:r>
            <a:r>
              <a:rPr lang="en-US" b="1" dirty="0">
                <a:solidFill>
                  <a:srgbClr val="1E1C1C"/>
                </a:solidFill>
                <a:latin typeface="Arial" panose="020B0604020202020204" pitchFamily="34" charset="0"/>
              </a:rPr>
              <a:t>Climate change is a public health emergency. </a:t>
            </a:r>
            <a:r>
              <a:rPr lang="en-US" dirty="0">
                <a:solidFill>
                  <a:srgbClr val="1E1C1C"/>
                </a:solidFill>
                <a:latin typeface="Lato"/>
              </a:rPr>
              <a:t>We call on our nation’s leaders to act now by mobilizing </a:t>
            </a:r>
            <a:r>
              <a:rPr lang="en-US" b="1" dirty="0">
                <a:solidFill>
                  <a:srgbClr val="1E1C1C"/>
                </a:solidFill>
                <a:latin typeface="Arial" panose="020B0604020202020204" pitchFamily="34" charset="0"/>
              </a:rPr>
              <a:t>climate actions for our health, and health actions for our climate</a:t>
            </a:r>
            <a:r>
              <a:rPr lang="en-US" dirty="0">
                <a:solidFill>
                  <a:srgbClr val="1E1C1C"/>
                </a:solidFill>
                <a:latin typeface="Lato"/>
              </a:rPr>
              <a:t>. </a:t>
            </a:r>
            <a:r>
              <a:rPr lang="en-US" b="1" dirty="0">
                <a:solidFill>
                  <a:srgbClr val="1E1C1C"/>
                </a:solidFill>
                <a:latin typeface="Arial" panose="020B0604020202020204" pitchFamily="34" charset="0"/>
              </a:rPr>
              <a:t>With the right policies and investments today, we have the opportunity to realize our vision of healthy people in healthy places on a healthy planet.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7C70FA-79E5-D44A-A02D-420556575036}"/>
              </a:ext>
            </a:extLst>
          </p:cNvPr>
          <p:cNvSpPr/>
          <p:nvPr/>
        </p:nvSpPr>
        <p:spPr>
          <a:xfrm>
            <a:off x="224852" y="0"/>
            <a:ext cx="119671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C9B70"/>
                </a:solidFill>
                <a:latin typeface="Arial" panose="020B0604020202020204" pitchFamily="34" charset="0"/>
              </a:rPr>
              <a:t>PRIORITY ACTIONS </a:t>
            </a:r>
            <a:endParaRPr lang="en-US" sz="2800" dirty="0"/>
          </a:p>
          <a:p>
            <a:r>
              <a:rPr lang="en-US" sz="2000" b="1" dirty="0">
                <a:solidFill>
                  <a:srgbClr val="1951A0"/>
                </a:solidFill>
                <a:latin typeface="Arial" panose="020B0604020202020204" pitchFamily="34" charset="0"/>
              </a:rPr>
              <a:t>CLIMATE ACTION FOR HEALTH </a:t>
            </a:r>
            <a:endParaRPr lang="en-US" sz="2000" dirty="0"/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211E1E"/>
                </a:solidFill>
                <a:latin typeface="Arial" panose="020B0604020202020204" pitchFamily="34" charset="0"/>
              </a:rPr>
              <a:t> Meet and strengthen the commitments the U.S. made under the Paris Climate Agreement. </a:t>
            </a:r>
            <a:endParaRPr lang="en-US" b="1" dirty="0">
              <a:solidFill>
                <a:srgbClr val="007F00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211E1E"/>
                </a:solidFill>
                <a:latin typeface="Arial" panose="020B0604020202020204" pitchFamily="34" charset="0"/>
              </a:rPr>
              <a:t> Transition rapidly away from the use of coal, oil and natural gas to clean, safe, and renewable </a:t>
            </a:r>
            <a:endParaRPr lang="en-US" b="1" dirty="0">
              <a:solidFill>
                <a:srgbClr val="007F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energy and energy efficiency. 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3. Emphasize active transportation in the transition to zero-carbon transportation systems. 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4. Promote healthy, sustainable and resilient farms and food systems, forests, and natural lands. 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5. Ensure that all U.S. residents have access to safe and affordable drinking water and a sustainable water supply. 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6.Invest </a:t>
            </a:r>
            <a:r>
              <a:rPr lang="en-US" b="1" dirty="0">
                <a:solidFill>
                  <a:srgbClr val="211E1E"/>
                </a:solidFill>
                <a:latin typeface="Arial" panose="020B0604020202020204" pitchFamily="34" charset="0"/>
              </a:rPr>
              <a:t>in policies that support a just transition for workers and communities adversely impacted by climate change and the transition to a low-carbon economy. </a:t>
            </a:r>
            <a:endParaRPr lang="en-US" b="1" dirty="0">
              <a:solidFill>
                <a:srgbClr val="007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773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can do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2" indent="0"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3200" dirty="0"/>
              <a:t>Personal – some impact</a:t>
            </a:r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r>
              <a:rPr lang="en-US" sz="3200" dirty="0"/>
              <a:t>Transportation – bike, bus, walk</a:t>
            </a:r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r>
              <a:rPr lang="en-US" sz="3200" dirty="0"/>
              <a:t>Energy efficiency – insulation, lights off, solar, wind, geothermal</a:t>
            </a:r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r>
              <a:rPr lang="en-US" sz="3200" dirty="0"/>
              <a:t>Food - less meat, less palm oil, vegan diet?</a:t>
            </a:r>
          </a:p>
          <a:p>
            <a:pPr marL="274320" lvl="2" indent="-274320">
              <a:spcBef>
                <a:spcPts val="600"/>
              </a:spcBef>
              <a:buClr>
                <a:schemeClr val="accent2"/>
              </a:buClr>
            </a:pPr>
            <a:endParaRPr lang="en-US" sz="2600" dirty="0"/>
          </a:p>
          <a:p>
            <a:pPr marL="548640" lvl="3" indent="-274320">
              <a:spcBef>
                <a:spcPts val="600"/>
              </a:spcBef>
              <a:buClr>
                <a:schemeClr val="accent2"/>
              </a:buClr>
            </a:pPr>
            <a:endParaRPr lang="en-US" sz="2200" dirty="0"/>
          </a:p>
          <a:p>
            <a:pPr marL="274320" lvl="2" indent="-274320">
              <a:spcBef>
                <a:spcPts val="600"/>
              </a:spcBef>
              <a:buClr>
                <a:schemeClr val="accent2"/>
              </a:buClr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2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67490" y="516509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/>
              <a:t>Opportunities- Transportation</a:t>
            </a:r>
          </a:p>
        </p:txBody>
      </p:sp>
      <p:pic>
        <p:nvPicPr>
          <p:cNvPr id="4" name="Content Placeholder 3" descr="Bike-Path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01146" y="2370667"/>
            <a:ext cx="4798484" cy="3598863"/>
          </a:xfr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414683" y="2252133"/>
            <a:ext cx="6777317" cy="397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r>
              <a:rPr lang="en-US" dirty="0"/>
              <a:t>Eliminating 5 mile auto trips  in great Madison and Milwaukee area could save 21 lives/</a:t>
            </a:r>
            <a:r>
              <a:rPr lang="en-US" dirty="0" err="1"/>
              <a:t>yr</a:t>
            </a:r>
            <a:r>
              <a:rPr lang="en-US" dirty="0"/>
              <a:t>  and $105 million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Replacing 50% of those eliminated auto trips with bicycles on the 124 best weather days/</a:t>
            </a:r>
            <a:r>
              <a:rPr lang="en-US" dirty="0" err="1"/>
              <a:t>yr</a:t>
            </a:r>
            <a:r>
              <a:rPr lang="en-US" dirty="0"/>
              <a:t> would save 51 lives/</a:t>
            </a:r>
            <a:r>
              <a:rPr lang="en-US" dirty="0" err="1"/>
              <a:t>yr</a:t>
            </a:r>
            <a:r>
              <a:rPr lang="en-US" dirty="0"/>
              <a:t> and $279 million/</a:t>
            </a:r>
            <a:r>
              <a:rPr lang="en-US" dirty="0" err="1"/>
              <a:t>yr</a:t>
            </a:r>
            <a:r>
              <a:rPr lang="en-US" dirty="0"/>
              <a:t> from avoided mortality and reduced healthcare costs</a:t>
            </a:r>
          </a:p>
          <a:p>
            <a:pPr marL="32004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16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641" y="593747"/>
            <a:ext cx="9148593" cy="1143000"/>
          </a:xfrm>
        </p:spPr>
        <p:txBody>
          <a:bodyPr/>
          <a:lstStyle/>
          <a:p>
            <a:r>
              <a:rPr lang="en-US" dirty="0"/>
              <a:t>LESS STEAK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641" y="2102309"/>
            <a:ext cx="6777317" cy="3508977"/>
          </a:xfrm>
        </p:spPr>
        <p:txBody>
          <a:bodyPr>
            <a:noAutofit/>
          </a:bodyPr>
          <a:lstStyle/>
          <a:p>
            <a:r>
              <a:rPr lang="en-US" sz="2800" dirty="0"/>
              <a:t>Agricultural activity (</a:t>
            </a:r>
            <a:r>
              <a:rPr lang="en-US" sz="2800" dirty="0" err="1"/>
              <a:t>esp</a:t>
            </a:r>
            <a:r>
              <a:rPr lang="en-US" sz="2800" dirty="0"/>
              <a:t> livestock production) accounts for  ≈1/5 total greenhouse gas emissions </a:t>
            </a:r>
          </a:p>
          <a:p>
            <a:endParaRPr lang="en-US" sz="2800" dirty="0"/>
          </a:p>
          <a:p>
            <a:r>
              <a:rPr lang="en-US" sz="2800" dirty="0"/>
              <a:t>Goal: reduce meat (and dairy) </a:t>
            </a:r>
          </a:p>
          <a:p>
            <a:pPr marL="68580" indent="0">
              <a:buNone/>
            </a:pPr>
            <a:r>
              <a:rPr lang="en-US" sz="2800" dirty="0"/>
              <a:t>Consumption from</a:t>
            </a:r>
          </a:p>
          <a:p>
            <a:pPr marL="68580" indent="0">
              <a:buNone/>
            </a:pPr>
            <a:r>
              <a:rPr lang="en-US" sz="2800" dirty="0"/>
              <a:t>100 g to 90 g / person / day</a:t>
            </a:r>
          </a:p>
          <a:p>
            <a:pPr marL="68580" indent="0">
              <a:buNone/>
            </a:pPr>
            <a:r>
              <a:rPr lang="en-US" sz="2800" dirty="0"/>
              <a:t>&lt; 50 g coming from ruminants</a:t>
            </a:r>
          </a:p>
        </p:txBody>
      </p:sp>
      <p:pic>
        <p:nvPicPr>
          <p:cNvPr id="5" name="Picture 4" descr="AA04969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01" y="3302000"/>
            <a:ext cx="2990225" cy="2674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7334" y="5976849"/>
            <a:ext cx="8297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Food, livestock production, energy, climate change, and health </a:t>
            </a:r>
            <a:r>
              <a:rPr lang="en-US" sz="1200" dirty="0"/>
              <a:t>AJ McMichael et al </a:t>
            </a:r>
            <a:r>
              <a:rPr lang="en-US" sz="1200" b="1" dirty="0"/>
              <a:t>Lancet 13 Sept 2007 </a:t>
            </a:r>
          </a:p>
        </p:txBody>
      </p:sp>
    </p:spTree>
    <p:extLst>
      <p:ext uri="{BB962C8B-B14F-4D97-AF65-F5344CB8AC3E}">
        <p14:creationId xmlns:p14="http://schemas.microsoft.com/office/powerpoint/2010/main" val="2312985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Diet and Climate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3">
            <a:normAutofit/>
          </a:bodyPr>
          <a:lstStyle/>
          <a:p>
            <a:pPr marL="68580" indent="0">
              <a:buNone/>
            </a:pPr>
            <a:r>
              <a:rPr lang="en-US" sz="3200" dirty="0"/>
              <a:t>DIET</a:t>
            </a:r>
          </a:p>
          <a:p>
            <a:pPr marL="68580" indent="0">
              <a:buNone/>
            </a:pPr>
            <a:r>
              <a:rPr lang="en-US" sz="3200" dirty="0"/>
              <a:t>Meat 100 gm</a:t>
            </a:r>
          </a:p>
          <a:p>
            <a:pPr marL="68580" indent="0">
              <a:buNone/>
            </a:pPr>
            <a:r>
              <a:rPr lang="en-US" sz="3200" dirty="0"/>
              <a:t>Meat 50 </a:t>
            </a:r>
            <a:r>
              <a:rPr lang="en-US" sz="3200" dirty="0" err="1"/>
              <a:t>gm</a:t>
            </a:r>
            <a:endParaRPr lang="en-US" sz="3200" dirty="0"/>
          </a:p>
          <a:p>
            <a:pPr marL="68580" indent="0">
              <a:buNone/>
            </a:pPr>
            <a:r>
              <a:rPr lang="en-US" sz="3200" dirty="0"/>
              <a:t>Vegetarian</a:t>
            </a:r>
          </a:p>
          <a:p>
            <a:pPr marL="68580" indent="0">
              <a:buNone/>
            </a:pPr>
            <a:r>
              <a:rPr lang="en-US" sz="3200" dirty="0"/>
              <a:t>Vegan</a:t>
            </a:r>
          </a:p>
          <a:p>
            <a:pPr marL="68580" indent="0">
              <a:buNone/>
            </a:pPr>
            <a:endParaRPr lang="en-US" sz="3200" dirty="0"/>
          </a:p>
          <a:p>
            <a:pPr marL="68580" indent="0">
              <a:buNone/>
            </a:pPr>
            <a:r>
              <a:rPr lang="en-US" sz="3200" dirty="0"/>
              <a:t>CO2 pollution</a:t>
            </a:r>
          </a:p>
          <a:p>
            <a:pPr marL="68580" indent="0">
              <a:buNone/>
            </a:pPr>
            <a:r>
              <a:rPr lang="en-US" sz="3200" dirty="0"/>
              <a:t>16 </a:t>
            </a:r>
            <a:r>
              <a:rPr lang="en-US" sz="3200" dirty="0" err="1"/>
              <a:t>lbs</a:t>
            </a:r>
            <a:r>
              <a:rPr lang="en-US" sz="3200" dirty="0"/>
              <a:t>/d</a:t>
            </a:r>
          </a:p>
          <a:p>
            <a:pPr marL="68580" indent="0">
              <a:buNone/>
            </a:pPr>
            <a:r>
              <a:rPr lang="en-US" sz="3200" dirty="0"/>
              <a:t>10.3 </a:t>
            </a:r>
            <a:r>
              <a:rPr lang="en-US" sz="3200" dirty="0" err="1"/>
              <a:t>lbs</a:t>
            </a:r>
            <a:r>
              <a:rPr lang="en-US" sz="3200" dirty="0"/>
              <a:t>/d</a:t>
            </a:r>
          </a:p>
          <a:p>
            <a:pPr marL="68580" indent="0">
              <a:buNone/>
            </a:pPr>
            <a:r>
              <a:rPr lang="en-US" sz="3200" dirty="0"/>
              <a:t>8.4 </a:t>
            </a:r>
            <a:r>
              <a:rPr lang="en-US" sz="3200" dirty="0" err="1"/>
              <a:t>lbs</a:t>
            </a:r>
            <a:r>
              <a:rPr lang="en-US" sz="3200" dirty="0"/>
              <a:t>/d</a:t>
            </a:r>
          </a:p>
          <a:p>
            <a:pPr marL="68580" indent="0">
              <a:buNone/>
            </a:pPr>
            <a:r>
              <a:rPr lang="en-US" sz="3200" dirty="0"/>
              <a:t>6.5 </a:t>
            </a:r>
            <a:r>
              <a:rPr lang="en-US" sz="3200" dirty="0" err="1"/>
              <a:t>lbs</a:t>
            </a:r>
            <a:r>
              <a:rPr lang="en-US" sz="3200" dirty="0"/>
              <a:t>/d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7334" y="5976849"/>
            <a:ext cx="829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Dietary greenhouse gas emissions of meat/fish-eaters, vegetarians, and vegans in the UK </a:t>
            </a:r>
            <a:r>
              <a:rPr lang="en-US" sz="1200" dirty="0"/>
              <a:t>P Scarborough et al </a:t>
            </a:r>
            <a:r>
              <a:rPr lang="en-US" sz="1200" b="1" dirty="0"/>
              <a:t>Climate Change 11 June 2014</a:t>
            </a:r>
          </a:p>
        </p:txBody>
      </p:sp>
    </p:spTree>
    <p:extLst>
      <p:ext uri="{BB962C8B-B14F-4D97-AF65-F5344CB8AC3E}">
        <p14:creationId xmlns:p14="http://schemas.microsoft.com/office/powerpoint/2010/main" val="1517337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710164"/>
            <a:ext cx="9168901" cy="1143000"/>
          </a:xfrm>
        </p:spPr>
        <p:txBody>
          <a:bodyPr/>
          <a:lstStyle/>
          <a:p>
            <a:r>
              <a:rPr lang="en-US" dirty="0"/>
              <a:t>What you can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16765"/>
            <a:ext cx="9802061" cy="4782532"/>
          </a:xfrm>
        </p:spPr>
        <p:txBody>
          <a:bodyPr>
            <a:normAutofit/>
          </a:bodyPr>
          <a:lstStyle/>
          <a:p>
            <a:pPr marL="0" lvl="2" indent="0"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3200" dirty="0"/>
              <a:t>Active </a:t>
            </a:r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r>
              <a:rPr lang="en-US" sz="3200" dirty="0"/>
              <a:t>Awareness – watch, read </a:t>
            </a:r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r>
              <a:rPr lang="en-US" sz="3200" dirty="0"/>
              <a:t>Letters to the editor</a:t>
            </a:r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r>
              <a:rPr lang="en-US" sz="3200" dirty="0"/>
              <a:t>Engagement with at risk populations</a:t>
            </a:r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r>
              <a:rPr lang="en-US" sz="3200" dirty="0"/>
              <a:t>Vote for less dependence on fossil fuels </a:t>
            </a:r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r>
              <a:rPr lang="en-US" sz="3200" dirty="0"/>
              <a:t>Engage stakeholders – sustainable energy</a:t>
            </a:r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r>
              <a:rPr lang="en-US" sz="3200" dirty="0"/>
              <a:t>Engage employers in divestment</a:t>
            </a:r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endParaRPr lang="en-US" sz="2800" dirty="0"/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endParaRPr lang="en-US" sz="2800" dirty="0"/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endParaRPr lang="en-US" sz="2800" dirty="0"/>
          </a:p>
          <a:p>
            <a:pPr marL="457200" lvl="2" indent="-457200">
              <a:spcBef>
                <a:spcPts val="600"/>
              </a:spcBef>
              <a:buClr>
                <a:schemeClr val="accent2"/>
              </a:buClr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34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sz="4000" dirty="0"/>
              <a:t>Thank you!</a:t>
            </a:r>
          </a:p>
          <a:p>
            <a:pPr algn="ctr">
              <a:buNone/>
            </a:pPr>
            <a:endParaRPr lang="en-US" sz="4000" dirty="0"/>
          </a:p>
          <a:p>
            <a:pPr algn="ctr">
              <a:buNone/>
            </a:pPr>
            <a:r>
              <a:rPr lang="en-US" sz="3200" dirty="0" err="1"/>
              <a:t>cmgerva@gmail.com</a:t>
            </a:r>
            <a:endParaRPr lang="en-US" sz="3200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02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ADA18C31-F0F0-D54B-8311-BF329B023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9695"/>
            <a:ext cx="4246536" cy="131735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-to keep the rise in global temperatures bel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ow</a:t>
            </a:r>
            <a:r>
              <a:rPr lang="en-US" dirty="0"/>
              <a:t> 1.5C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-emissions of carbon dioxide would have to be cut by 45% by 2030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6D7EA2-F37A-2949-991B-A355FE216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46536" y="101637"/>
            <a:ext cx="7060367" cy="6654726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9B89DF-BC9F-834C-A378-3A960137B96F}"/>
              </a:ext>
            </a:extLst>
          </p:cNvPr>
          <p:cNvSpPr txBox="1"/>
          <p:nvPr/>
        </p:nvSpPr>
        <p:spPr>
          <a:xfrm>
            <a:off x="449452" y="799335"/>
            <a:ext cx="3797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12 Years from </a:t>
            </a:r>
          </a:p>
          <a:p>
            <a:r>
              <a:rPr lang="en-US" sz="3600" dirty="0"/>
              <a:t>October 2018</a:t>
            </a:r>
          </a:p>
        </p:txBody>
      </p:sp>
    </p:spTree>
    <p:extLst>
      <p:ext uri="{BB962C8B-B14F-4D97-AF65-F5344CB8AC3E}">
        <p14:creationId xmlns:p14="http://schemas.microsoft.com/office/powerpoint/2010/main" val="190694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4EBC-1555-2A46-AB36-E932548C4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B34085-660A-3443-8A68-FCC55D992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500" y="349188"/>
            <a:ext cx="9308999" cy="6321670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</p:pic>
    </p:spTree>
    <p:extLst>
      <p:ext uri="{BB962C8B-B14F-4D97-AF65-F5344CB8AC3E}">
        <p14:creationId xmlns:p14="http://schemas.microsoft.com/office/powerpoint/2010/main" val="1683323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A134-26ED-E041-9F6D-46D772F4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If 45% carbon cut by 2030 </a:t>
            </a:r>
            <a:br>
              <a:rPr lang="en-US" sz="3100" dirty="0"/>
            </a:br>
            <a:r>
              <a:rPr lang="en-US" sz="3100" dirty="0"/>
              <a:t>Plans really need to be on the table by the end of 2020: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52EDC-2010-9444-9252-C052C7D79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sz="3200" dirty="0"/>
              <a:t>It does not mean we have 12 years BEFORE we have to act.</a:t>
            </a:r>
          </a:p>
          <a:p>
            <a:pPr marL="457200" indent="-457200">
              <a:buAutoNum type="arabicParenR"/>
            </a:pPr>
            <a:endParaRPr lang="en-US" sz="3200" dirty="0"/>
          </a:p>
          <a:p>
            <a:pPr marL="457200" indent="-457200">
              <a:buAutoNum type="arabicParenR"/>
            </a:pPr>
            <a:r>
              <a:rPr lang="en-US" sz="3200" dirty="0"/>
              <a:t>It does not means that we have 12 years to completely decarbonize</a:t>
            </a:r>
          </a:p>
          <a:p>
            <a:pPr marL="457200" indent="-457200">
              <a:buAutoNum type="arabicParenR"/>
            </a:pPr>
            <a:endParaRPr lang="en-US" sz="3200" dirty="0"/>
          </a:p>
          <a:p>
            <a:pPr marL="457200" indent="-457200">
              <a:buAutoNum type="arabicParenR"/>
            </a:pPr>
            <a:r>
              <a:rPr lang="en-US" sz="3200" dirty="0"/>
              <a:t>And it does not mean that the fight is over if we fail to reach our target in 12 years.</a:t>
            </a:r>
          </a:p>
        </p:txBody>
      </p:sp>
    </p:spTree>
    <p:extLst>
      <p:ext uri="{BB962C8B-B14F-4D97-AF65-F5344CB8AC3E}">
        <p14:creationId xmlns:p14="http://schemas.microsoft.com/office/powerpoint/2010/main" val="3884135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8C11-10A3-8F4E-AF7E-47725E4E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Will – Adds to Public Health Emergency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8CE0A-F3E6-B746-892D-C3FABD0FF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Paris Agreement Withdrawal 2017</a:t>
            </a:r>
          </a:p>
          <a:p>
            <a:r>
              <a:rPr lang="en-US" sz="3200" dirty="0"/>
              <a:t>Easing of EPA power plant emission standards (Affordable Clean Energy Rule) June 2019</a:t>
            </a:r>
          </a:p>
          <a:p>
            <a:r>
              <a:rPr lang="en-US" sz="3200" dirty="0"/>
              <a:t>Opening up 16 million acres of </a:t>
            </a:r>
            <a:r>
              <a:rPr lang="en-US" sz="3200" dirty="0" err="1"/>
              <a:t>Tongass</a:t>
            </a:r>
            <a:r>
              <a:rPr lang="en-US" sz="3200" dirty="0"/>
              <a:t> National Forest in Alaska for logging and drilling August 2019</a:t>
            </a:r>
          </a:p>
          <a:p>
            <a:r>
              <a:rPr lang="en-US" sz="3200" dirty="0"/>
              <a:t>Burning Amazon for grazing August 2019</a:t>
            </a:r>
          </a:p>
          <a:p>
            <a:r>
              <a:rPr lang="en-US" sz="3200" dirty="0"/>
              <a:t>Proposed rollback on methane leak regulation </a:t>
            </a:r>
          </a:p>
          <a:p>
            <a:pPr marL="0" indent="0">
              <a:buNone/>
            </a:pPr>
            <a:r>
              <a:rPr lang="en-US" sz="3200" dirty="0"/>
              <a:t>for oil and gas industry August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FF364-1BB9-3344-9D0A-D0E4EC9BF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010" y="4225108"/>
            <a:ext cx="2593298" cy="235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3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Clean Power Plan (2015) vs </a:t>
            </a:r>
            <a:br>
              <a:rPr lang="en-US" sz="3200" dirty="0"/>
            </a:br>
            <a:r>
              <a:rPr lang="en-US" sz="3200" dirty="0"/>
              <a:t>Affordable Clean Energy Rule (June 2019)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2336872"/>
            <a:ext cx="6096000" cy="4521127"/>
          </a:xfrm>
        </p:spPr>
        <p:txBody>
          <a:bodyPr>
            <a:noAutofit/>
          </a:bodyPr>
          <a:lstStyle/>
          <a:p>
            <a:pPr lvl="1"/>
            <a:r>
              <a:rPr lang="en-US" sz="2800" dirty="0"/>
              <a:t>Limit carbon from power plants</a:t>
            </a:r>
          </a:p>
          <a:p>
            <a:pPr lvl="1"/>
            <a:r>
              <a:rPr lang="en-US" sz="2800" dirty="0"/>
              <a:t>Reduce CO2 emissions by 32% 2005 levels by 2030</a:t>
            </a:r>
          </a:p>
          <a:p>
            <a:pPr lvl="1"/>
            <a:r>
              <a:rPr lang="en-US" sz="2800" dirty="0"/>
              <a:t>Avoid 3600 premature deaths, 90,000 fewer asthma attacks, prevent 300,000 missed work/school days</a:t>
            </a:r>
          </a:p>
          <a:p>
            <a:pPr lvl="1"/>
            <a:r>
              <a:rPr lang="en-US" sz="2800" dirty="0"/>
              <a:t>Save $85 per household on energy bill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A72765-4B2C-384D-B44C-6BF85D0AC7BF}"/>
              </a:ext>
            </a:extLst>
          </p:cNvPr>
          <p:cNvSpPr txBox="1"/>
          <p:nvPr/>
        </p:nvSpPr>
        <p:spPr>
          <a:xfrm>
            <a:off x="6095999" y="2336872"/>
            <a:ext cx="590973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 emissions reduction / states decide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12X higher CO2 emissions by 2028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Increase up to 1400 premature deaths annually by 2030, 48,000 new cases of exacerbated asthma, 21,000 new missed school days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261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4557" y="574118"/>
            <a:ext cx="8907412" cy="862113"/>
          </a:xfrm>
        </p:spPr>
        <p:txBody>
          <a:bodyPr>
            <a:normAutofit/>
          </a:bodyPr>
          <a:lstStyle/>
          <a:p>
            <a:r>
              <a:rPr lang="en-US" dirty="0"/>
              <a:t>Setting the intention (Namaste)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423" y="4669295"/>
            <a:ext cx="5071310" cy="1694793"/>
          </a:xfrm>
        </p:spPr>
        <p:txBody>
          <a:bodyPr>
            <a:noAutofit/>
          </a:bodyPr>
          <a:lstStyle/>
          <a:p>
            <a:r>
              <a:rPr lang="en-US" dirty="0"/>
              <a:t>Germany increased renewables from 6.3% in 2000 to 25% in 2012</a:t>
            </a:r>
          </a:p>
          <a:p>
            <a:r>
              <a:rPr lang="en-US" dirty="0"/>
              <a:t>Goal to cut emissions 40% by 2020</a:t>
            </a:r>
          </a:p>
          <a:p>
            <a:pPr marL="0" indent="0">
              <a:buNone/>
            </a:pPr>
            <a:r>
              <a:rPr lang="en-US" dirty="0"/>
              <a:t>(2018 Reached!)</a:t>
            </a:r>
          </a:p>
          <a:p>
            <a:r>
              <a:rPr lang="en-US" dirty="0"/>
              <a:t>New goal 55-65% by 2030</a:t>
            </a:r>
          </a:p>
        </p:txBody>
      </p:sp>
      <p:pic>
        <p:nvPicPr>
          <p:cNvPr id="5" name="Picture 4" descr="wind mill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9597" y="3502749"/>
            <a:ext cx="4111570" cy="2971800"/>
          </a:xfrm>
          <a:prstGeom prst="rect">
            <a:avLst/>
          </a:prstGeom>
        </p:spPr>
      </p:pic>
      <p:pic>
        <p:nvPicPr>
          <p:cNvPr id="6" name="Picture 5" descr="Solar panels on roo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6822" y="1717118"/>
            <a:ext cx="4385914" cy="28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3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15DEA-5178-C943-B750-211F7A16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Renewable Energy Future of Wisconsin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7ED91-C994-F944-A197-6DBA2FA13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/>
              <a:t>Wisconsin spends over $14 billion fossil fuels/year in 2016</a:t>
            </a:r>
          </a:p>
          <a:p>
            <a:pPr marL="0" indent="0">
              <a:buNone/>
            </a:pPr>
            <a:r>
              <a:rPr lang="en-US" sz="1600" dirty="0"/>
              <a:t>(COWS – Abel study)</a:t>
            </a:r>
          </a:p>
          <a:p>
            <a:endParaRPr lang="en-US" sz="3200" dirty="0"/>
          </a:p>
          <a:p>
            <a:r>
              <a:rPr lang="en-US" sz="3200" dirty="0"/>
              <a:t>Solar predicted to increase from 100 MW to 5000 MW in 5 years (</a:t>
            </a:r>
            <a:r>
              <a:rPr lang="en-US" dirty="0"/>
              <a:t>300-megawatt Badger Hollow project in Iowa County and the 150-megawatt Two Creeks project along Lake Michigan south of Kewaunee)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2000 MW of wind proposed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1800" dirty="0"/>
              <a:t>(RENEW Wisconsin)</a:t>
            </a:r>
          </a:p>
          <a:p>
            <a:endParaRPr lang="en-US" sz="32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644C5-B844-CD46-B6BA-60EA9DA87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541" y="4307590"/>
            <a:ext cx="3674256" cy="22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72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D0167-B259-8344-9426-3739DC15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 – Renewable Energy Commitments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72C61-C9B5-D24C-8EDB-29D6ACB8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557899" cy="359931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Governor Evers proposal 100% carbon-free electricity by 2050</a:t>
            </a:r>
          </a:p>
          <a:p>
            <a:endParaRPr lang="en-US" dirty="0"/>
          </a:p>
          <a:p>
            <a:r>
              <a:rPr lang="en-US" dirty="0"/>
              <a:t>9 other states/territories committed</a:t>
            </a:r>
          </a:p>
          <a:p>
            <a:endParaRPr lang="en-US" dirty="0"/>
          </a:p>
          <a:p>
            <a:r>
              <a:rPr lang="en-US" dirty="0"/>
              <a:t>Municipalities with 100 % clean energy goals </a:t>
            </a:r>
          </a:p>
          <a:p>
            <a:pPr marL="0" indent="0">
              <a:buNone/>
            </a:pPr>
            <a:r>
              <a:rPr lang="en-US" dirty="0"/>
              <a:t>– </a:t>
            </a:r>
            <a:r>
              <a:rPr lang="en-US" dirty="0" err="1"/>
              <a:t>Eau</a:t>
            </a:r>
            <a:r>
              <a:rPr lang="en-US" dirty="0"/>
              <a:t> Claire, </a:t>
            </a:r>
            <a:r>
              <a:rPr lang="en-US" dirty="0" err="1"/>
              <a:t>LaCrosse</a:t>
            </a:r>
            <a:r>
              <a:rPr lang="en-US" dirty="0"/>
              <a:t>, Madison, Middleton, Monona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American Family, Gundersen, Edgerton hospital, </a:t>
            </a:r>
          </a:p>
          <a:p>
            <a:pPr marL="0" indent="0">
              <a:buNone/>
            </a:pPr>
            <a:r>
              <a:rPr lang="en-US" dirty="0"/>
              <a:t>Advocate Aurora Health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51820-FABE-6C4B-9413-4B2524A58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220" y="4601356"/>
            <a:ext cx="2721413" cy="2183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E9E86-00D8-4442-86D5-4354FCD2A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413" y="2179927"/>
            <a:ext cx="3317821" cy="22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4722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{712FEC1D-6B5E-3048-B649-8FE8D2664ECD}tf10001057</Template>
  <TotalTime>4956</TotalTime>
  <Words>964</Words>
  <Application>Microsoft Macintosh PowerPoint</Application>
  <PresentationFormat>Widescreen</PresentationFormat>
  <Paragraphs>140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Lato</vt:lpstr>
      <vt:lpstr>Trebuchet MS</vt:lpstr>
      <vt:lpstr>Wingdings 2</vt:lpstr>
      <vt:lpstr>Berlin</vt:lpstr>
      <vt:lpstr>UN Intergovernmental Panel on Climate Change (IPCC)</vt:lpstr>
      <vt:lpstr>   -to keep the rise in global temperatures below 1.5C   -emissions of carbon dioxide would have to be cut by 45% by 2030 </vt:lpstr>
      <vt:lpstr>PowerPoint Presentation</vt:lpstr>
      <vt:lpstr>If 45% carbon cut by 2030  Plans really need to be on the table by the end of 2020: </vt:lpstr>
      <vt:lpstr>Political Will – Adds to Public Health Emergency</vt:lpstr>
      <vt:lpstr>Clean Power Plan (2015) vs  Affordable Clean Energy Rule (June 2019)</vt:lpstr>
      <vt:lpstr>Setting the intention (Namaste)</vt:lpstr>
      <vt:lpstr>Renewable Energy Future of Wisconsin</vt:lpstr>
      <vt:lpstr>Wisconsin – Renewable Energy Commitments</vt:lpstr>
      <vt:lpstr>Wisconsin Department of Health Services Climate and Health Program</vt:lpstr>
      <vt:lpstr>2019 Heat Wave  – Adaptation, Cooling Centers</vt:lpstr>
      <vt:lpstr>PowerPoint Presentation</vt:lpstr>
      <vt:lpstr>PowerPoint Presentation</vt:lpstr>
      <vt:lpstr>What you can do</vt:lpstr>
      <vt:lpstr>Opportunities- Transportation</vt:lpstr>
      <vt:lpstr>LESS STEAK</vt:lpstr>
      <vt:lpstr>Diet and Climate Change</vt:lpstr>
      <vt:lpstr>What you can do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Climate Crisis and Health</dc:title>
  <dc:creator>Claire Gervais</dc:creator>
  <cp:lastModifiedBy>Brook Soltvedt</cp:lastModifiedBy>
  <cp:revision>62</cp:revision>
  <dcterms:created xsi:type="dcterms:W3CDTF">2019-08-31T22:16:22Z</dcterms:created>
  <dcterms:modified xsi:type="dcterms:W3CDTF">2019-09-05T03:20:37Z</dcterms:modified>
</cp:coreProperties>
</file>