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1"/>
  </p:notesMasterIdLst>
  <p:sldIdLst>
    <p:sldId id="257" r:id="rId2"/>
    <p:sldId id="259" r:id="rId3"/>
    <p:sldId id="260" r:id="rId4"/>
    <p:sldId id="334" r:id="rId5"/>
    <p:sldId id="331" r:id="rId6"/>
    <p:sldId id="332" r:id="rId7"/>
    <p:sldId id="305" r:id="rId8"/>
    <p:sldId id="338" r:id="rId9"/>
    <p:sldId id="325" r:id="rId10"/>
    <p:sldId id="262" r:id="rId11"/>
    <p:sldId id="263" r:id="rId12"/>
    <p:sldId id="265" r:id="rId13"/>
    <p:sldId id="266" r:id="rId14"/>
    <p:sldId id="313" r:id="rId15"/>
    <p:sldId id="316" r:id="rId16"/>
    <p:sldId id="270" r:id="rId17"/>
    <p:sldId id="302" r:id="rId18"/>
    <p:sldId id="271" r:id="rId19"/>
    <p:sldId id="286" r:id="rId20"/>
    <p:sldId id="342" r:id="rId21"/>
    <p:sldId id="273" r:id="rId22"/>
    <p:sldId id="274" r:id="rId23"/>
    <p:sldId id="275" r:id="rId24"/>
    <p:sldId id="276" r:id="rId25"/>
    <p:sldId id="277" r:id="rId26"/>
    <p:sldId id="278" r:id="rId27"/>
    <p:sldId id="279" r:id="rId28"/>
    <p:sldId id="280" r:id="rId29"/>
    <p:sldId id="281" r:id="rId30"/>
    <p:sldId id="282" r:id="rId31"/>
    <p:sldId id="330" r:id="rId32"/>
    <p:sldId id="285" r:id="rId33"/>
    <p:sldId id="283" r:id="rId34"/>
    <p:sldId id="284" r:id="rId35"/>
    <p:sldId id="299" r:id="rId36"/>
    <p:sldId id="300" r:id="rId37"/>
    <p:sldId id="304" r:id="rId38"/>
    <p:sldId id="293" r:id="rId39"/>
    <p:sldId id="292"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BCEA0DC-86E2-9149-A685-725DAC3404A2}">
          <p14:sldIdLst>
            <p14:sldId id="257"/>
            <p14:sldId id="259"/>
            <p14:sldId id="260"/>
            <p14:sldId id="334"/>
            <p14:sldId id="331"/>
            <p14:sldId id="332"/>
            <p14:sldId id="305"/>
            <p14:sldId id="338"/>
            <p14:sldId id="325"/>
            <p14:sldId id="262"/>
            <p14:sldId id="263"/>
            <p14:sldId id="265"/>
            <p14:sldId id="266"/>
            <p14:sldId id="313"/>
            <p14:sldId id="316"/>
            <p14:sldId id="270"/>
            <p14:sldId id="302"/>
            <p14:sldId id="271"/>
            <p14:sldId id="286"/>
            <p14:sldId id="342"/>
            <p14:sldId id="273"/>
            <p14:sldId id="274"/>
            <p14:sldId id="275"/>
            <p14:sldId id="276"/>
            <p14:sldId id="277"/>
            <p14:sldId id="278"/>
            <p14:sldId id="279"/>
            <p14:sldId id="280"/>
            <p14:sldId id="281"/>
            <p14:sldId id="282"/>
            <p14:sldId id="330"/>
            <p14:sldId id="285"/>
            <p14:sldId id="283"/>
            <p14:sldId id="284"/>
            <p14:sldId id="299"/>
            <p14:sldId id="300"/>
            <p14:sldId id="304"/>
            <p14:sldId id="293"/>
            <p14:sldId id="292"/>
          </p14:sldIdLst>
        </p14:section>
        <p14:section name="Untitled Section" id="{02C0E5C9-129F-AC46-9EAB-C1DB51CB919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11"/>
    <p:restoredTop sz="94682"/>
  </p:normalViewPr>
  <p:slideViewPr>
    <p:cSldViewPr snapToGrid="0" snapToObjects="1">
      <p:cViewPr varScale="1">
        <p:scale>
          <a:sx n="88" d="100"/>
          <a:sy n="88" d="100"/>
        </p:scale>
        <p:origin x="200" y="7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DCBADD-5C73-BD4F-9B54-3B67D5079D20}" type="datetimeFigureOut">
              <a:rPr lang="en-US" smtClean="0"/>
              <a:t>9/4/19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A3A44E-25DC-1548-B38E-C68126D44A53}" type="slidenum">
              <a:rPr lang="en-US" smtClean="0"/>
              <a:t>‹#›</a:t>
            </a:fld>
            <a:endParaRPr lang="en-US"/>
          </a:p>
        </p:txBody>
      </p:sp>
    </p:spTree>
    <p:extLst>
      <p:ext uri="{BB962C8B-B14F-4D97-AF65-F5344CB8AC3E}">
        <p14:creationId xmlns:p14="http://schemas.microsoft.com/office/powerpoint/2010/main" val="129842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42BB6B-7BD8-4B2F-9BAF-6AA04894F9DB}" type="slidenum">
              <a:rPr lang="en-US" smtClean="0"/>
              <a:pPr/>
              <a:t>1</a:t>
            </a:fld>
            <a:endParaRPr lang="en-US"/>
          </a:p>
        </p:txBody>
      </p:sp>
    </p:spTree>
    <p:extLst>
      <p:ext uri="{BB962C8B-B14F-4D97-AF65-F5344CB8AC3E}">
        <p14:creationId xmlns:p14="http://schemas.microsoft.com/office/powerpoint/2010/main" val="16153495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Cryptosporidiosis outbreak during</a:t>
            </a:r>
            <a:r>
              <a:rPr lang="en-US" sz="1200" kern="1200" baseline="0" dirty="0">
                <a:solidFill>
                  <a:schemeClr val="tx1"/>
                </a:solidFill>
                <a:latin typeface="+mn-lt"/>
                <a:ea typeface="+mn-ea"/>
                <a:cs typeface="+mn-cs"/>
              </a:rPr>
              <a:t> a</a:t>
            </a:r>
            <a:r>
              <a:rPr lang="en-US" sz="1200" kern="1200" dirty="0">
                <a:solidFill>
                  <a:schemeClr val="tx1"/>
                </a:solidFill>
                <a:latin typeface="+mn-lt"/>
                <a:ea typeface="+mn-ea"/>
                <a:cs typeface="+mn-cs"/>
              </a:rPr>
              <a:t> month of record rainfall. </a:t>
            </a:r>
            <a:r>
              <a:rPr lang="en-US" sz="1200" kern="1200" baseline="0" dirty="0">
                <a:solidFill>
                  <a:schemeClr val="tx1"/>
                </a:solidFill>
                <a:latin typeface="+mn-lt"/>
                <a:ea typeface="+mn-ea"/>
                <a:cs typeface="+mn-cs"/>
              </a:rPr>
              <a:t> Photo is Milwaukee estuary 1980.  </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Flood waters may contain over 100 types of disease causing germs as well as farm waste, toxic chemicals, and raw sewage that contaminates homes and drinking water.</a:t>
            </a:r>
          </a:p>
          <a:p>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COMBINED SEWER OUTFLOW : When same sewer system carries sewage and runoff. Over 700 cities have CSOs,  including NYC, Washington DC, and other major cities. Overall about 40 million Americans live in towns and cities with CSO.  In NYC  it only takes 1/20 of an inch of rain  to cause sewage overflow.   More than half  of drinking water contamination cases in urban watersheds occur during storm events.  </a:t>
            </a:r>
          </a:p>
          <a:p>
            <a:endParaRPr lang="en-US" dirty="0"/>
          </a:p>
          <a:p>
            <a:r>
              <a:rPr lang="en-US" sz="1200" kern="1200" dirty="0">
                <a:solidFill>
                  <a:schemeClr val="tx1"/>
                </a:solidFill>
                <a:latin typeface="+mn-lt"/>
                <a:ea typeface="+mn-ea"/>
                <a:cs typeface="+mn-cs"/>
              </a:rPr>
              <a:t>Warmer temperatures cause increased evaporation of surface waters into clouds,  leading to more storms and heavy rain.  heavy rainfall has increased by 20%.</a:t>
            </a:r>
            <a:endParaRPr lang="en-US" dirty="0"/>
          </a:p>
        </p:txBody>
      </p:sp>
      <p:sp>
        <p:nvSpPr>
          <p:cNvPr id="4" name="Slide Number Placeholder 3"/>
          <p:cNvSpPr>
            <a:spLocks noGrp="1"/>
          </p:cNvSpPr>
          <p:nvPr>
            <p:ph type="sldNum" sz="quarter" idx="10"/>
          </p:nvPr>
        </p:nvSpPr>
        <p:spPr/>
        <p:txBody>
          <a:bodyPr/>
          <a:lstStyle/>
          <a:p>
            <a:fld id="{3B42BB6B-7BD8-4B2F-9BAF-6AA04894F9DB}" type="slidenum">
              <a:rPr lang="en-US" smtClean="0"/>
              <a:pPr/>
              <a:t>19</a:t>
            </a:fld>
            <a:endParaRPr lang="en-US"/>
          </a:p>
        </p:txBody>
      </p:sp>
    </p:spTree>
    <p:extLst>
      <p:ext uri="{BB962C8B-B14F-4D97-AF65-F5344CB8AC3E}">
        <p14:creationId xmlns:p14="http://schemas.microsoft.com/office/powerpoint/2010/main" val="41711831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More than half</a:t>
            </a:r>
            <a:r>
              <a:rPr lang="en-US" baseline="0" dirty="0"/>
              <a:t> </a:t>
            </a:r>
            <a:r>
              <a:rPr lang="en-US" dirty="0"/>
              <a:t>CA</a:t>
            </a:r>
            <a:r>
              <a:rPr lang="en-US" baseline="0" dirty="0"/>
              <a:t> crop value from f</a:t>
            </a:r>
            <a:r>
              <a:rPr lang="en-US" dirty="0"/>
              <a:t>ruit and tree nuts </a:t>
            </a:r>
          </a:p>
          <a:p>
            <a:r>
              <a:rPr lang="en-US" dirty="0"/>
              <a:t>Produces</a:t>
            </a:r>
            <a:r>
              <a:rPr lang="en-US" baseline="0" dirty="0"/>
              <a:t> 80% of world’s almonds (can’t handle drought)</a:t>
            </a:r>
            <a:endParaRPr lang="en-US" dirty="0"/>
          </a:p>
        </p:txBody>
      </p:sp>
      <p:sp>
        <p:nvSpPr>
          <p:cNvPr id="4" name="Slide Number Placeholder 3"/>
          <p:cNvSpPr>
            <a:spLocks noGrp="1"/>
          </p:cNvSpPr>
          <p:nvPr>
            <p:ph type="sldNum" sz="quarter" idx="10"/>
          </p:nvPr>
        </p:nvSpPr>
        <p:spPr/>
        <p:txBody>
          <a:bodyPr/>
          <a:lstStyle/>
          <a:p>
            <a:fld id="{3B42BB6B-7BD8-4B2F-9BAF-6AA04894F9DB}" type="slidenum">
              <a:rPr lang="en-US" smtClean="0"/>
              <a:pPr/>
              <a:t>21</a:t>
            </a:fld>
            <a:endParaRPr lang="en-US"/>
          </a:p>
        </p:txBody>
      </p:sp>
    </p:spTree>
    <p:extLst>
      <p:ext uri="{BB962C8B-B14F-4D97-AF65-F5344CB8AC3E}">
        <p14:creationId xmlns:p14="http://schemas.microsoft.com/office/powerpoint/2010/main" val="3779152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Sign near Prineville, OR. Hwy 26</a:t>
            </a:r>
            <a:r>
              <a:rPr lang="en-US" baseline="0" dirty="0"/>
              <a:t> closed due to forest fires last year. CA, OR, and WA still experiencing many wildfires yearly. Also MT, ID, UT, NV</a:t>
            </a:r>
            <a:endParaRPr lang="en-US" dirty="0"/>
          </a:p>
        </p:txBody>
      </p:sp>
      <p:sp>
        <p:nvSpPr>
          <p:cNvPr id="4" name="Slide Number Placeholder 3"/>
          <p:cNvSpPr>
            <a:spLocks noGrp="1"/>
          </p:cNvSpPr>
          <p:nvPr>
            <p:ph type="sldNum" sz="quarter" idx="10"/>
          </p:nvPr>
        </p:nvSpPr>
        <p:spPr/>
        <p:txBody>
          <a:bodyPr/>
          <a:lstStyle/>
          <a:p>
            <a:fld id="{3B42BB6B-7BD8-4B2F-9BAF-6AA04894F9DB}" type="slidenum">
              <a:rPr lang="en-US" smtClean="0"/>
              <a:pPr/>
              <a:t>22</a:t>
            </a:fld>
            <a:endParaRPr lang="en-US"/>
          </a:p>
        </p:txBody>
      </p:sp>
    </p:spTree>
    <p:extLst>
      <p:ext uri="{BB962C8B-B14F-4D97-AF65-F5344CB8AC3E}">
        <p14:creationId xmlns:p14="http://schemas.microsoft.com/office/powerpoint/2010/main" val="215338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Air quality, particulate matter</a:t>
            </a:r>
            <a:r>
              <a:rPr lang="en-US" baseline="0" dirty="0"/>
              <a:t> – could feel it in my throat, imagine asthma</a:t>
            </a:r>
            <a:endParaRPr lang="en-US" dirty="0"/>
          </a:p>
        </p:txBody>
      </p:sp>
      <p:sp>
        <p:nvSpPr>
          <p:cNvPr id="4" name="Slide Number Placeholder 3"/>
          <p:cNvSpPr>
            <a:spLocks noGrp="1"/>
          </p:cNvSpPr>
          <p:nvPr>
            <p:ph type="sldNum" sz="quarter" idx="10"/>
          </p:nvPr>
        </p:nvSpPr>
        <p:spPr/>
        <p:txBody>
          <a:bodyPr/>
          <a:lstStyle/>
          <a:p>
            <a:fld id="{3B42BB6B-7BD8-4B2F-9BAF-6AA04894F9DB}" type="slidenum">
              <a:rPr lang="en-US" smtClean="0"/>
              <a:pPr/>
              <a:t>23</a:t>
            </a:fld>
            <a:endParaRPr lang="en-US"/>
          </a:p>
        </p:txBody>
      </p:sp>
    </p:spTree>
    <p:extLst>
      <p:ext uri="{BB962C8B-B14F-4D97-AF65-F5344CB8AC3E}">
        <p14:creationId xmlns:p14="http://schemas.microsoft.com/office/powerpoint/2010/main" val="3175604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Ozone,</a:t>
            </a:r>
            <a:r>
              <a:rPr lang="en-US" baseline="0" dirty="0"/>
              <a:t> fine particles. Inhaling fine particles aggravates heart and lung disease, asthma, decreased lung function growth in children. Source – power plants, gasoline/diesel engines, wood combustion, high temp industrial processes – smelters, steel mills, forest fires. </a:t>
            </a:r>
            <a:endParaRPr lang="en-US" dirty="0"/>
          </a:p>
        </p:txBody>
      </p:sp>
      <p:sp>
        <p:nvSpPr>
          <p:cNvPr id="4" name="Slide Number Placeholder 3"/>
          <p:cNvSpPr>
            <a:spLocks noGrp="1"/>
          </p:cNvSpPr>
          <p:nvPr>
            <p:ph type="sldNum" sz="quarter" idx="10"/>
          </p:nvPr>
        </p:nvSpPr>
        <p:spPr/>
        <p:txBody>
          <a:bodyPr/>
          <a:lstStyle/>
          <a:p>
            <a:fld id="{6F6405A7-CE3F-0545-B999-3B796F99E35C}" type="slidenum">
              <a:rPr lang="en-US" smtClean="0"/>
              <a:t>24</a:t>
            </a:fld>
            <a:endParaRPr lang="en-US"/>
          </a:p>
        </p:txBody>
      </p:sp>
    </p:spTree>
    <p:extLst>
      <p:ext uri="{BB962C8B-B14F-4D97-AF65-F5344CB8AC3E}">
        <p14:creationId xmlns:p14="http://schemas.microsoft.com/office/powerpoint/2010/main" val="12478531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Researchers looked at 48 US cities and found nearly 4,000 early deaths per year for every 10 ppb increase in ozone in summer months, at levels still considered safe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B42BB6B-7BD8-4B2F-9BAF-6AA04894F9DB}" type="slidenum">
              <a:rPr lang="en-US" smtClean="0"/>
              <a:pPr/>
              <a:t>25</a:t>
            </a:fld>
            <a:endParaRPr lang="en-US"/>
          </a:p>
        </p:txBody>
      </p:sp>
    </p:spTree>
    <p:extLst>
      <p:ext uri="{BB962C8B-B14F-4D97-AF65-F5344CB8AC3E}">
        <p14:creationId xmlns:p14="http://schemas.microsoft.com/office/powerpoint/2010/main" val="37648143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If emissions</a:t>
            </a:r>
            <a:r>
              <a:rPr lang="en-US" baseline="0" dirty="0"/>
              <a:t> of air pollutant remain fixed at todays levels until 2050, warming from climate change alone could increase the number of Red Ozone Alert Days by 68% in the 50 largest eastern US Cities.</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40% of US pop in areas with unsafe levels, which in summer urban areas can be in the 60-200 range Longer term exposure causes permanent lung damage.    </a:t>
            </a:r>
            <a:endParaRPr lang="en-US" dirty="0"/>
          </a:p>
          <a:p>
            <a:endParaRPr lang="en-US" dirty="0"/>
          </a:p>
        </p:txBody>
      </p:sp>
      <p:sp>
        <p:nvSpPr>
          <p:cNvPr id="4" name="Slide Number Placeholder 3"/>
          <p:cNvSpPr>
            <a:spLocks noGrp="1"/>
          </p:cNvSpPr>
          <p:nvPr>
            <p:ph type="sldNum" sz="quarter" idx="10"/>
          </p:nvPr>
        </p:nvSpPr>
        <p:spPr/>
        <p:txBody>
          <a:bodyPr/>
          <a:lstStyle/>
          <a:p>
            <a:fld id="{4DF95683-D948-6343-9DC4-BDEED5C15977}" type="slidenum">
              <a:rPr lang="en-US" smtClean="0"/>
              <a:t>26</a:t>
            </a:fld>
            <a:endParaRPr lang="en-US"/>
          </a:p>
        </p:txBody>
      </p:sp>
    </p:spTree>
    <p:extLst>
      <p:ext uri="{BB962C8B-B14F-4D97-AF65-F5344CB8AC3E}">
        <p14:creationId xmlns:p14="http://schemas.microsoft.com/office/powerpoint/2010/main" val="18051028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Children are most vulnerable. Kids playing three or more team sports in communities with high daytime ozone concentrations are three times more likely to develop asthma than children playing no sports.  Asthma rates have doubled since 1980, with highest rates in areas with high ozone. </a:t>
            </a:r>
            <a:endParaRPr lang="en-US" dirty="0"/>
          </a:p>
        </p:txBody>
      </p:sp>
      <p:sp>
        <p:nvSpPr>
          <p:cNvPr id="4" name="Slide Number Placeholder 3"/>
          <p:cNvSpPr>
            <a:spLocks noGrp="1"/>
          </p:cNvSpPr>
          <p:nvPr>
            <p:ph type="sldNum" sz="quarter" idx="10"/>
          </p:nvPr>
        </p:nvSpPr>
        <p:spPr/>
        <p:txBody>
          <a:bodyPr/>
          <a:lstStyle/>
          <a:p>
            <a:fld id="{3B42BB6B-7BD8-4B2F-9BAF-6AA04894F9DB}" type="slidenum">
              <a:rPr lang="en-US" smtClean="0"/>
              <a:pPr/>
              <a:t>27</a:t>
            </a:fld>
            <a:endParaRPr lang="en-US"/>
          </a:p>
        </p:txBody>
      </p:sp>
    </p:spTree>
    <p:extLst>
      <p:ext uri="{BB962C8B-B14F-4D97-AF65-F5344CB8AC3E}">
        <p14:creationId xmlns:p14="http://schemas.microsoft.com/office/powerpoint/2010/main" val="6692079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Pollen increases with CO2, acts as fertilizer. First 2 bars on graph are real life historical info and last bar is projected pollen production. </a:t>
            </a:r>
            <a:endParaRPr lang="en-US" dirty="0"/>
          </a:p>
        </p:txBody>
      </p:sp>
      <p:sp>
        <p:nvSpPr>
          <p:cNvPr id="4" name="Slide Number Placeholder 3"/>
          <p:cNvSpPr>
            <a:spLocks noGrp="1"/>
          </p:cNvSpPr>
          <p:nvPr>
            <p:ph type="sldNum" sz="quarter" idx="10"/>
          </p:nvPr>
        </p:nvSpPr>
        <p:spPr/>
        <p:txBody>
          <a:bodyPr/>
          <a:lstStyle/>
          <a:p>
            <a:fld id="{3B42BB6B-7BD8-4B2F-9BAF-6AA04894F9DB}" type="slidenum">
              <a:rPr lang="en-US" smtClean="0"/>
              <a:pPr/>
              <a:t>28</a:t>
            </a:fld>
            <a:endParaRPr lang="en-US"/>
          </a:p>
        </p:txBody>
      </p:sp>
    </p:spTree>
    <p:extLst>
      <p:ext uri="{BB962C8B-B14F-4D97-AF65-F5344CB8AC3E}">
        <p14:creationId xmlns:p14="http://schemas.microsoft.com/office/powerpoint/2010/main" val="19641301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Children, elderly, and those on diuretics, psychiatric meds, work outdoors most vulnerable. Urban heat islands, raise city temps 9 deg F higher than suburbs. </a:t>
            </a:r>
            <a:r>
              <a:rPr lang="en-US" sz="1200" kern="1200" dirty="0" err="1">
                <a:solidFill>
                  <a:schemeClr val="tx1"/>
                </a:solidFill>
                <a:latin typeface="+mn-lt"/>
                <a:ea typeface="+mn-ea"/>
                <a:cs typeface="+mn-cs"/>
              </a:rPr>
              <a:t>Heatwave</a:t>
            </a:r>
            <a:r>
              <a:rPr lang="en-US" sz="1200" kern="1200" dirty="0">
                <a:solidFill>
                  <a:schemeClr val="tx1"/>
                </a:solidFill>
                <a:latin typeface="+mn-lt"/>
                <a:ea typeface="+mn-ea"/>
                <a:cs typeface="+mn-cs"/>
              </a:rPr>
              <a:t> 2003 </a:t>
            </a:r>
            <a:r>
              <a:rPr lang="en-US" sz="1200" kern="1200" dirty="0" err="1">
                <a:solidFill>
                  <a:schemeClr val="tx1"/>
                </a:solidFill>
                <a:latin typeface="+mn-lt"/>
                <a:ea typeface="+mn-ea"/>
                <a:cs typeface="+mn-cs"/>
              </a:rPr>
              <a:t>europe</a:t>
            </a:r>
            <a:r>
              <a:rPr lang="en-US" sz="1200" kern="1200" dirty="0">
                <a:solidFill>
                  <a:schemeClr val="tx1"/>
                </a:solidFill>
                <a:latin typeface="+mn-lt"/>
                <a:ea typeface="+mn-ea"/>
                <a:cs typeface="+mn-cs"/>
              </a:rPr>
              <a:t> 50,000 excess deaths in 11 days.  CA 2006, 2 weeks:  600 deaths, 1600 hospitalizations, 16,000 ER visits. By the end of the century there will be 8 times more days of excessive heat and triple the number of heat related deaths.</a:t>
            </a:r>
            <a:r>
              <a:rPr lang="en-US" sz="1200" kern="1200" baseline="0" dirty="0">
                <a:solidFill>
                  <a:schemeClr val="tx1"/>
                </a:solidFill>
                <a:latin typeface="+mn-lt"/>
                <a:ea typeface="+mn-ea"/>
                <a:cs typeface="+mn-cs"/>
              </a:rPr>
              <a:t> </a:t>
            </a:r>
            <a:r>
              <a:rPr lang="en-US" baseline="0" dirty="0"/>
              <a:t>Explain image (high emission scenario, which is now business as usual). </a:t>
            </a:r>
            <a:r>
              <a:rPr lang="en-US" dirty="0"/>
              <a:t>Heat waves more frequent, intense, and longer. Show predicated increased</a:t>
            </a:r>
            <a:r>
              <a:rPr lang="en-US" baseline="0" dirty="0"/>
              <a:t> duration and frequency of heat waves from 1970-2000 </a:t>
            </a:r>
            <a:r>
              <a:rPr lang="en-US" baseline="0" dirty="0" err="1"/>
              <a:t>vs</a:t>
            </a:r>
            <a:r>
              <a:rPr lang="en-US" baseline="0" dirty="0"/>
              <a:t> 2040-2070.</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3B42BB6B-7BD8-4B2F-9BAF-6AA04894F9DB}" type="slidenum">
              <a:rPr lang="en-US" smtClean="0"/>
              <a:pPr/>
              <a:t>30</a:t>
            </a:fld>
            <a:endParaRPr lang="en-US"/>
          </a:p>
        </p:txBody>
      </p:sp>
    </p:spTree>
    <p:extLst>
      <p:ext uri="{BB962C8B-B14F-4D97-AF65-F5344CB8AC3E}">
        <p14:creationId xmlns:p14="http://schemas.microsoft.com/office/powerpoint/2010/main" val="536680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42BB6B-7BD8-4B2F-9BAF-6AA04894F9DB}" type="slidenum">
              <a:rPr lang="en-US" smtClean="0"/>
              <a:pPr/>
              <a:t>3</a:t>
            </a:fld>
            <a:endParaRPr lang="en-US"/>
          </a:p>
        </p:txBody>
      </p:sp>
    </p:spTree>
    <p:extLst>
      <p:ext uri="{BB962C8B-B14F-4D97-AF65-F5344CB8AC3E}">
        <p14:creationId xmlns:p14="http://schemas.microsoft.com/office/powerpoint/2010/main" val="12461464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Other</a:t>
            </a:r>
            <a:r>
              <a:rPr lang="en-US" baseline="0" dirty="0"/>
              <a:t> vector borne diseases like </a:t>
            </a:r>
            <a:r>
              <a:rPr lang="en-US" baseline="0" dirty="0" err="1"/>
              <a:t>lyme</a:t>
            </a:r>
            <a:r>
              <a:rPr lang="en-US" baseline="0" dirty="0"/>
              <a:t> disease and dengue fever are spreading as well. Lyme is expanding northwards. 3 fold increase in suitable habitat.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B42BB6B-7BD8-4B2F-9BAF-6AA04894F9DB}" type="slidenum">
              <a:rPr lang="en-US" smtClean="0"/>
              <a:pPr/>
              <a:t>32</a:t>
            </a:fld>
            <a:endParaRPr lang="en-US"/>
          </a:p>
        </p:txBody>
      </p:sp>
    </p:spTree>
    <p:extLst>
      <p:ext uri="{BB962C8B-B14F-4D97-AF65-F5344CB8AC3E}">
        <p14:creationId xmlns:p14="http://schemas.microsoft.com/office/powerpoint/2010/main" val="39859727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Fevers, rash, abdominal pain, nausea, vomiting, muscle aches, and headaches. She is disoriented, has difficulty speaking and weakness in her arms and legs. A brain scan is normal.</a:t>
            </a:r>
          </a:p>
          <a:p>
            <a:r>
              <a:rPr lang="en-US" sz="1200" kern="1200" dirty="0">
                <a:solidFill>
                  <a:schemeClr val="tx1"/>
                </a:solidFill>
                <a:latin typeface="+mn-lt"/>
                <a:ea typeface="+mn-ea"/>
                <a:cs typeface="+mn-cs"/>
              </a:rPr>
              <a:t>Dead</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crow in her yard</a:t>
            </a:r>
            <a:endParaRPr lang="en-US" dirty="0"/>
          </a:p>
        </p:txBody>
      </p:sp>
      <p:sp>
        <p:nvSpPr>
          <p:cNvPr id="4" name="Slide Number Placeholder 3"/>
          <p:cNvSpPr>
            <a:spLocks noGrp="1"/>
          </p:cNvSpPr>
          <p:nvPr>
            <p:ph type="sldNum" sz="quarter" idx="10"/>
          </p:nvPr>
        </p:nvSpPr>
        <p:spPr/>
        <p:txBody>
          <a:bodyPr/>
          <a:lstStyle/>
          <a:p>
            <a:fld id="{3B42BB6B-7BD8-4B2F-9BAF-6AA04894F9DB}" type="slidenum">
              <a:rPr lang="en-US" smtClean="0"/>
              <a:pPr/>
              <a:t>33</a:t>
            </a:fld>
            <a:endParaRPr lang="en-US"/>
          </a:p>
        </p:txBody>
      </p:sp>
    </p:spTree>
    <p:extLst>
      <p:ext uri="{BB962C8B-B14F-4D97-AF65-F5344CB8AC3E}">
        <p14:creationId xmlns:p14="http://schemas.microsoft.com/office/powerpoint/2010/main" val="34520993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WNV </a:t>
            </a:r>
            <a:r>
              <a:rPr lang="en-US" sz="1200" kern="50" dirty="0">
                <a:latin typeface="Arial"/>
                <a:ea typeface="Arial"/>
              </a:rPr>
              <a:t>causes encephalitis, inflammation of the brain. There is no effective treatment. in 4 years went from less than 100 to over 10,000 cases.</a:t>
            </a:r>
            <a:r>
              <a:rPr lang="en-US" sz="1200" kern="50" dirty="0">
                <a:solidFill>
                  <a:srgbClr val="000000"/>
                </a:solidFill>
                <a:latin typeface="Times"/>
                <a:ea typeface="Times"/>
              </a:rPr>
              <a:t> </a:t>
            </a:r>
            <a:r>
              <a:rPr lang="en-US" sz="1200" kern="50" dirty="0">
                <a:solidFill>
                  <a:srgbClr val="232323"/>
                </a:solidFill>
                <a:latin typeface="Georgia"/>
                <a:ea typeface="Georgia"/>
                <a:cs typeface="Georgia"/>
              </a:rPr>
              <a:t>Dr. Jonathan </a:t>
            </a:r>
            <a:r>
              <a:rPr lang="en-US" sz="1200" kern="50" dirty="0" err="1">
                <a:solidFill>
                  <a:srgbClr val="232323"/>
                </a:solidFill>
                <a:latin typeface="Georgia"/>
                <a:ea typeface="Georgia"/>
                <a:cs typeface="Georgia"/>
              </a:rPr>
              <a:t>Soverow</a:t>
            </a:r>
            <a:r>
              <a:rPr lang="en-US" sz="1200" kern="50" dirty="0">
                <a:solidFill>
                  <a:srgbClr val="232323"/>
                </a:solidFill>
                <a:latin typeface="Georgia"/>
                <a:ea typeface="Georgia"/>
                <a:cs typeface="Georgia"/>
              </a:rPr>
              <a:t> and his collaborators matched more than 16,000 confirmed West Nile cases in 17 states to local weather data and found that warmer temperatures and rainfall contributed to the rapid spread of WNV. </a:t>
            </a:r>
            <a:r>
              <a:rPr lang="en-US" sz="1200" kern="50" dirty="0">
                <a:latin typeface="Arial"/>
                <a:ea typeface="Arial"/>
              </a:rPr>
              <a:t>Warmer temperatures </a:t>
            </a:r>
            <a:r>
              <a:rPr lang="en-US" sz="1200" kern="50" dirty="0">
                <a:latin typeface="Times New Roman"/>
                <a:ea typeface="Arial Unicode MS"/>
                <a:cs typeface="Arial Unicode MS"/>
              </a:rPr>
              <a:t>extend the length of the mosquito breeding season and decrease the amount of time it takes mosquitoes to grow to their adult, biting stage. Increasing temperature also speeds multiplication of the virus within insects, so mosquitoes in warmer climates carry more virus, making them more likely to infect humans. Increased rainfall was also correlated with higher rates of West Nile Virus infection. heavy rainstorm increased infection rates by 33%, pools of water in which mosquitoes can breed and increase humidity, which stimulates mosquitoes to bite and breed.  Thus in a warmer climate there are more mosquitoes, with more virus, who are more likely to bite.</a:t>
            </a:r>
            <a:r>
              <a:rPr lang="en-US" baseline="0" dirty="0"/>
              <a:t> </a:t>
            </a:r>
            <a:endParaRPr lang="en-US" dirty="0"/>
          </a:p>
        </p:txBody>
      </p:sp>
      <p:sp>
        <p:nvSpPr>
          <p:cNvPr id="4" name="Slide Number Placeholder 3"/>
          <p:cNvSpPr>
            <a:spLocks noGrp="1"/>
          </p:cNvSpPr>
          <p:nvPr>
            <p:ph type="sldNum" sz="quarter" idx="10"/>
          </p:nvPr>
        </p:nvSpPr>
        <p:spPr/>
        <p:txBody>
          <a:bodyPr/>
          <a:lstStyle/>
          <a:p>
            <a:fld id="{3B42BB6B-7BD8-4B2F-9BAF-6AA04894F9DB}" type="slidenum">
              <a:rPr lang="en-US" smtClean="0"/>
              <a:pPr/>
              <a:t>34</a:t>
            </a:fld>
            <a:endParaRPr lang="en-US"/>
          </a:p>
        </p:txBody>
      </p:sp>
    </p:spTree>
    <p:extLst>
      <p:ext uri="{BB962C8B-B14F-4D97-AF65-F5344CB8AC3E}">
        <p14:creationId xmlns:p14="http://schemas.microsoft.com/office/powerpoint/2010/main" val="21639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F95683-D948-6343-9DC4-BDEED5C15977}" type="slidenum">
              <a:rPr lang="en-US" smtClean="0"/>
              <a:t>8</a:t>
            </a:fld>
            <a:endParaRPr lang="en-US"/>
          </a:p>
        </p:txBody>
      </p:sp>
    </p:spTree>
    <p:extLst>
      <p:ext uri="{BB962C8B-B14F-4D97-AF65-F5344CB8AC3E}">
        <p14:creationId xmlns:p14="http://schemas.microsoft.com/office/powerpoint/2010/main" val="4170254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B42BB6B-7BD8-4B2F-9BAF-6AA04894F9DB}" type="slidenum">
              <a:rPr lang="en-US" smtClean="0"/>
              <a:pPr/>
              <a:t>9</a:t>
            </a:fld>
            <a:endParaRPr lang="en-US"/>
          </a:p>
        </p:txBody>
      </p:sp>
    </p:spTree>
    <p:extLst>
      <p:ext uri="{BB962C8B-B14F-4D97-AF65-F5344CB8AC3E}">
        <p14:creationId xmlns:p14="http://schemas.microsoft.com/office/powerpoint/2010/main" val="3988073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F95683-D948-6343-9DC4-BDEED5C15977}" type="slidenum">
              <a:rPr lang="en-US" smtClean="0"/>
              <a:t>10</a:t>
            </a:fld>
            <a:endParaRPr lang="en-US"/>
          </a:p>
        </p:txBody>
      </p:sp>
    </p:spTree>
    <p:extLst>
      <p:ext uri="{BB962C8B-B14F-4D97-AF65-F5344CB8AC3E}">
        <p14:creationId xmlns:p14="http://schemas.microsoft.com/office/powerpoint/2010/main" val="2687633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NOAA collecting data since the 1950’s (National</a:t>
            </a:r>
            <a:r>
              <a:rPr lang="en-US" baseline="0" dirty="0"/>
              <a:t> Oceanic and Atmospheric Administration)</a:t>
            </a:r>
            <a:endParaRPr lang="en-US" dirty="0"/>
          </a:p>
        </p:txBody>
      </p:sp>
      <p:sp>
        <p:nvSpPr>
          <p:cNvPr id="4" name="Slide Number Placeholder 3"/>
          <p:cNvSpPr>
            <a:spLocks noGrp="1"/>
          </p:cNvSpPr>
          <p:nvPr>
            <p:ph type="sldNum" sz="quarter" idx="10"/>
          </p:nvPr>
        </p:nvSpPr>
        <p:spPr/>
        <p:txBody>
          <a:bodyPr/>
          <a:lstStyle/>
          <a:p>
            <a:fld id="{4DF95683-D948-6343-9DC4-BDEED5C15977}" type="slidenum">
              <a:rPr lang="en-US" smtClean="0"/>
              <a:t>12</a:t>
            </a:fld>
            <a:endParaRPr lang="en-US"/>
          </a:p>
        </p:txBody>
      </p:sp>
    </p:spTree>
    <p:extLst>
      <p:ext uri="{BB962C8B-B14F-4D97-AF65-F5344CB8AC3E}">
        <p14:creationId xmlns:p14="http://schemas.microsoft.com/office/powerpoint/2010/main" val="21028162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Point out: </a:t>
            </a:r>
          </a:p>
          <a:p>
            <a:r>
              <a:rPr lang="en-US" dirty="0"/>
              <a:t>Target CO2 needs to be</a:t>
            </a:r>
            <a:r>
              <a:rPr lang="en-US" baseline="0" dirty="0"/>
              <a:t> at 350 ppm or lower – James Hansen data, </a:t>
            </a:r>
            <a:r>
              <a:rPr lang="en-US" baseline="0" dirty="0" err="1"/>
              <a:t>paleoclimate</a:t>
            </a:r>
            <a:r>
              <a:rPr lang="en-US" baseline="0" dirty="0"/>
              <a:t> research shows that the main cause of the cooling trend and glaciation was decreased CO2 levels 450 +/- 100 ppm that began 50 </a:t>
            </a:r>
            <a:r>
              <a:rPr lang="en-US" baseline="0" dirty="0" err="1"/>
              <a:t>milllion</a:t>
            </a:r>
            <a:r>
              <a:rPr lang="en-US" baseline="0" dirty="0"/>
              <a:t> </a:t>
            </a:r>
            <a:r>
              <a:rPr lang="en-US" baseline="0" dirty="0" err="1"/>
              <a:t>yrs</a:t>
            </a:r>
            <a:r>
              <a:rPr lang="en-US" baseline="0" dirty="0"/>
              <a:t> ago; we live in the Holocene – humans have adapted to this</a:t>
            </a:r>
            <a:endParaRPr lang="en-US" dirty="0"/>
          </a:p>
          <a:p>
            <a:r>
              <a:rPr lang="en-US" dirty="0"/>
              <a:t>12k years of human</a:t>
            </a:r>
            <a:r>
              <a:rPr lang="en-US" baseline="0" dirty="0"/>
              <a:t> civilization.  1750 @ 280 </a:t>
            </a:r>
            <a:r>
              <a:rPr lang="en-US" baseline="0" dirty="0" err="1"/>
              <a:t>ppm</a:t>
            </a:r>
            <a:r>
              <a:rPr lang="en-US" baseline="0" dirty="0"/>
              <a:t>.</a:t>
            </a:r>
          </a:p>
          <a:p>
            <a:pPr marL="228600" indent="-228600">
              <a:buAutoNum type="arabicPeriod" startAt="2012"/>
            </a:pPr>
            <a:r>
              <a:rPr lang="en-US" baseline="0" dirty="0"/>
              <a:t>395 </a:t>
            </a:r>
            <a:r>
              <a:rPr lang="en-US" baseline="0" dirty="0" err="1"/>
              <a:t>ppm</a:t>
            </a:r>
            <a:r>
              <a:rPr lang="en-US" baseline="0" dirty="0"/>
              <a:t>, warmed 0.8C, guaranteed 1.6, </a:t>
            </a:r>
          </a:p>
          <a:p>
            <a:pPr marL="228600" indent="-228600">
              <a:buAutoNum type="arabicPeriod" startAt="2012"/>
            </a:pPr>
            <a:endParaRPr lang="en-US" baseline="0" dirty="0"/>
          </a:p>
          <a:p>
            <a:pPr marL="228600" indent="-228600">
              <a:buNone/>
            </a:pPr>
            <a:r>
              <a:rPr lang="en-US" baseline="0" dirty="0"/>
              <a:t>2C (3.6 F) threshold. 450 </a:t>
            </a:r>
            <a:r>
              <a:rPr lang="en-US" baseline="0" dirty="0" err="1"/>
              <a:t>ppm</a:t>
            </a:r>
            <a:r>
              <a:rPr lang="en-US" baseline="0" dirty="0"/>
              <a:t> 50/50 trigger tipping points. (peat bogs, permafrost, </a:t>
            </a:r>
            <a:r>
              <a:rPr lang="en-US" baseline="0" dirty="0" err="1"/>
              <a:t>amazon</a:t>
            </a:r>
            <a:r>
              <a:rPr lang="en-US" baseline="0" dirty="0"/>
              <a:t> etc… guarantee 12-20C irreversible).  Can allow ~500 </a:t>
            </a:r>
            <a:r>
              <a:rPr lang="en-US" baseline="0" dirty="0" err="1"/>
              <a:t>GtC</a:t>
            </a:r>
            <a:r>
              <a:rPr lang="en-US" baseline="0" dirty="0"/>
              <a:t> over next century.</a:t>
            </a:r>
          </a:p>
          <a:p>
            <a:pPr marL="228600" indent="-228600">
              <a:buNone/>
            </a:pPr>
            <a:endParaRPr lang="en-US" baseline="0" dirty="0"/>
          </a:p>
          <a:p>
            <a:pPr marL="228600" indent="-228600">
              <a:buNone/>
            </a:pPr>
            <a:r>
              <a:rPr lang="en-US" baseline="0" dirty="0"/>
              <a:t>Where we’re headed: Despite recession, GHG emissions rising faster than worst case scenario.  Headed for 4-6C warming.  Fossil fuel companies current stock values based on their intention to burn known reserves of 2700 </a:t>
            </a:r>
            <a:r>
              <a:rPr lang="en-US" baseline="0" dirty="0" err="1"/>
              <a:t>GtC</a:t>
            </a:r>
            <a:r>
              <a:rPr lang="en-US" baseline="0" dirty="0"/>
              <a:t>.</a:t>
            </a:r>
          </a:p>
        </p:txBody>
      </p:sp>
      <p:sp>
        <p:nvSpPr>
          <p:cNvPr id="4" name="Slide Number Placeholder 3"/>
          <p:cNvSpPr>
            <a:spLocks noGrp="1"/>
          </p:cNvSpPr>
          <p:nvPr>
            <p:ph type="sldNum" sz="quarter" idx="10"/>
          </p:nvPr>
        </p:nvSpPr>
        <p:spPr/>
        <p:txBody>
          <a:bodyPr/>
          <a:lstStyle/>
          <a:p>
            <a:fld id="{3B42BB6B-7BD8-4B2F-9BAF-6AA04894F9DB}" type="slidenum">
              <a:rPr lang="en-US" smtClean="0"/>
              <a:pPr/>
              <a:t>13</a:t>
            </a:fld>
            <a:endParaRPr lang="en-US"/>
          </a:p>
        </p:txBody>
      </p:sp>
    </p:spTree>
    <p:extLst>
      <p:ext uri="{BB962C8B-B14F-4D97-AF65-F5344CB8AC3E}">
        <p14:creationId xmlns:p14="http://schemas.microsoft.com/office/powerpoint/2010/main" val="1683541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Mental health impacts of extreme</a:t>
            </a:r>
            <a:r>
              <a:rPr lang="en-US" baseline="0" dirty="0"/>
              <a:t> weather events may be more longstanding than other impacts</a:t>
            </a:r>
            <a:endParaRPr lang="en-US" dirty="0"/>
          </a:p>
        </p:txBody>
      </p:sp>
      <p:sp>
        <p:nvSpPr>
          <p:cNvPr id="4" name="Slide Number Placeholder 3"/>
          <p:cNvSpPr>
            <a:spLocks noGrp="1"/>
          </p:cNvSpPr>
          <p:nvPr>
            <p:ph type="sldNum" sz="quarter" idx="10"/>
          </p:nvPr>
        </p:nvSpPr>
        <p:spPr/>
        <p:txBody>
          <a:bodyPr/>
          <a:lstStyle/>
          <a:p>
            <a:fld id="{50071514-69B9-BF42-BC60-C4E6378BDA56}" type="slidenum">
              <a:rPr lang="en-US" smtClean="0"/>
              <a:t>16</a:t>
            </a:fld>
            <a:endParaRPr lang="en-US"/>
          </a:p>
        </p:txBody>
      </p:sp>
    </p:spTree>
    <p:extLst>
      <p:ext uri="{BB962C8B-B14F-4D97-AF65-F5344CB8AC3E}">
        <p14:creationId xmlns:p14="http://schemas.microsoft.com/office/powerpoint/2010/main" val="1997064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NC’s Outer Banks (200 mile island chain)</a:t>
            </a:r>
            <a:r>
              <a:rPr lang="en-US" baseline="0" dirty="0"/>
              <a:t> – threatening houses, this one being moved to higher ground. In the last 150 </a:t>
            </a:r>
            <a:r>
              <a:rPr lang="en-US" baseline="0" dirty="0" err="1"/>
              <a:t>yrs</a:t>
            </a:r>
            <a:r>
              <a:rPr lang="en-US" baseline="0" dirty="0"/>
              <a:t>, beach has receded 2500 ft. That portion of the island has narrowed to 25% of its original width. Highway has buckled, closed. Damaged in Hurricane Sandy.</a:t>
            </a:r>
            <a:endParaRPr lang="en-US" dirty="0"/>
          </a:p>
        </p:txBody>
      </p:sp>
      <p:sp>
        <p:nvSpPr>
          <p:cNvPr id="4" name="Slide Number Placeholder 3"/>
          <p:cNvSpPr>
            <a:spLocks noGrp="1"/>
          </p:cNvSpPr>
          <p:nvPr>
            <p:ph type="sldNum" sz="quarter" idx="10"/>
          </p:nvPr>
        </p:nvSpPr>
        <p:spPr/>
        <p:txBody>
          <a:bodyPr/>
          <a:lstStyle/>
          <a:p>
            <a:fld id="{3B42BB6B-7BD8-4B2F-9BAF-6AA04894F9DB}" type="slidenum">
              <a:rPr lang="en-US" smtClean="0"/>
              <a:pPr/>
              <a:t>18</a:t>
            </a:fld>
            <a:endParaRPr lang="en-US"/>
          </a:p>
        </p:txBody>
      </p:sp>
    </p:spTree>
    <p:extLst>
      <p:ext uri="{BB962C8B-B14F-4D97-AF65-F5344CB8AC3E}">
        <p14:creationId xmlns:p14="http://schemas.microsoft.com/office/powerpoint/2010/main" val="15227132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GB"/>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6D720B20-D4DF-6041-AA98-D2E79196E91C}" type="datetimeFigureOut">
              <a:rPr lang="en-US" smtClean="0"/>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03A2330C-4A53-9642-AAD6-77C170B5E9B1}" type="slidenum">
              <a:rPr lang="en-US" smtClean="0"/>
              <a:t>‹#›</a:t>
            </a:fld>
            <a:endParaRPr lang="en-US"/>
          </a:p>
        </p:txBody>
      </p:sp>
    </p:spTree>
    <p:extLst>
      <p:ext uri="{BB962C8B-B14F-4D97-AF65-F5344CB8AC3E}">
        <p14:creationId xmlns:p14="http://schemas.microsoft.com/office/powerpoint/2010/main" val="37060645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6D720B20-D4DF-6041-AA98-D2E79196E91C}" type="datetimeFigureOut">
              <a:rPr lang="en-US" smtClean="0"/>
              <a:t>9/4/19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03A2330C-4A53-9642-AAD6-77C170B5E9B1}" type="slidenum">
              <a:rPr lang="en-US" smtClean="0"/>
              <a:t>‹#›</a:t>
            </a:fld>
            <a:endParaRPr lang="en-US"/>
          </a:p>
        </p:txBody>
      </p:sp>
    </p:spTree>
    <p:extLst>
      <p:ext uri="{BB962C8B-B14F-4D97-AF65-F5344CB8AC3E}">
        <p14:creationId xmlns:p14="http://schemas.microsoft.com/office/powerpoint/2010/main" val="3809919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GB"/>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6D720B20-D4DF-6041-AA98-D2E79196E91C}" type="datetimeFigureOut">
              <a:rPr lang="en-US" smtClean="0"/>
              <a:t>9/4/19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03A2330C-4A53-9642-AAD6-77C170B5E9B1}" type="slidenum">
              <a:rPr lang="en-US" smtClean="0"/>
              <a:t>‹#›</a:t>
            </a:fld>
            <a:endParaRPr lang="en-US"/>
          </a:p>
        </p:txBody>
      </p:sp>
    </p:spTree>
    <p:extLst>
      <p:ext uri="{BB962C8B-B14F-4D97-AF65-F5344CB8AC3E}">
        <p14:creationId xmlns:p14="http://schemas.microsoft.com/office/powerpoint/2010/main" val="20268812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GB"/>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6D720B20-D4DF-6041-AA98-D2E79196E91C}" type="datetimeFigureOut">
              <a:rPr lang="en-US" smtClean="0"/>
              <a:t>9/4/19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03A2330C-4A53-9642-AAD6-77C170B5E9B1}" type="slidenum">
              <a:rPr lang="en-US" smtClean="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1760904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GB"/>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6D720B20-D4DF-6041-AA98-D2E79196E91C}" type="datetimeFigureOut">
              <a:rPr lang="en-US" smtClean="0"/>
              <a:t>9/4/19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03A2330C-4A53-9642-AAD6-77C170B5E9B1}" type="slidenum">
              <a:rPr lang="en-US" smtClean="0"/>
              <a:t>‹#›</a:t>
            </a:fld>
            <a:endParaRPr lang="en-US"/>
          </a:p>
        </p:txBody>
      </p:sp>
    </p:spTree>
    <p:extLst>
      <p:ext uri="{BB962C8B-B14F-4D97-AF65-F5344CB8AC3E}">
        <p14:creationId xmlns:p14="http://schemas.microsoft.com/office/powerpoint/2010/main" val="2510056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GB"/>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6D720B20-D4DF-6041-AA98-D2E79196E91C}" type="datetimeFigureOut">
              <a:rPr lang="en-US" smtClean="0"/>
              <a:t>9/4/19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A2330C-4A53-9642-AAD6-77C170B5E9B1}" type="slidenum">
              <a:rPr lang="en-US" smtClean="0"/>
              <a:t>‹#›</a:t>
            </a:fld>
            <a:endParaRPr lang="en-US"/>
          </a:p>
        </p:txBody>
      </p:sp>
    </p:spTree>
    <p:extLst>
      <p:ext uri="{BB962C8B-B14F-4D97-AF65-F5344CB8AC3E}">
        <p14:creationId xmlns:p14="http://schemas.microsoft.com/office/powerpoint/2010/main" val="31329610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GB"/>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6D720B20-D4DF-6041-AA98-D2E79196E91C}" type="datetimeFigureOut">
              <a:rPr lang="en-US" smtClean="0"/>
              <a:t>9/4/19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A2330C-4A53-9642-AAD6-77C170B5E9B1}" type="slidenum">
              <a:rPr lang="en-US" smtClean="0"/>
              <a:t>‹#›</a:t>
            </a:fld>
            <a:endParaRPr lang="en-US"/>
          </a:p>
        </p:txBody>
      </p:sp>
    </p:spTree>
    <p:extLst>
      <p:ext uri="{BB962C8B-B14F-4D97-AF65-F5344CB8AC3E}">
        <p14:creationId xmlns:p14="http://schemas.microsoft.com/office/powerpoint/2010/main" val="12946485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D720B20-D4DF-6041-AA98-D2E79196E91C}" type="datetimeFigureOut">
              <a:rPr lang="en-US" smtClean="0"/>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2330C-4A53-9642-AAD6-77C170B5E9B1}" type="slidenum">
              <a:rPr lang="en-US" smtClean="0"/>
              <a:t>‹#›</a:t>
            </a:fld>
            <a:endParaRPr lang="en-US"/>
          </a:p>
        </p:txBody>
      </p:sp>
    </p:spTree>
    <p:extLst>
      <p:ext uri="{BB962C8B-B14F-4D97-AF65-F5344CB8AC3E}">
        <p14:creationId xmlns:p14="http://schemas.microsoft.com/office/powerpoint/2010/main" val="34625378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D720B20-D4DF-6041-AA98-D2E79196E91C}" type="datetimeFigureOut">
              <a:rPr lang="en-US" smtClean="0"/>
              <a:t>9/4/19</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03A2330C-4A53-9642-AAD6-77C170B5E9B1}" type="slidenum">
              <a:rPr lang="en-US" smtClean="0"/>
              <a:t>‹#›</a:t>
            </a:fld>
            <a:endParaRPr lang="en-US"/>
          </a:p>
        </p:txBody>
      </p:sp>
    </p:spTree>
    <p:extLst>
      <p:ext uri="{BB962C8B-B14F-4D97-AF65-F5344CB8AC3E}">
        <p14:creationId xmlns:p14="http://schemas.microsoft.com/office/powerpoint/2010/main" val="4164295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6D720B20-D4DF-6041-AA98-D2E79196E91C}" type="datetimeFigureOut">
              <a:rPr lang="en-US" smtClean="0"/>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A2330C-4A53-9642-AAD6-77C170B5E9B1}" type="slidenum">
              <a:rPr lang="en-US" smtClean="0"/>
              <a:t>‹#›</a:t>
            </a:fld>
            <a:endParaRPr lang="en-US"/>
          </a:p>
        </p:txBody>
      </p:sp>
    </p:spTree>
    <p:extLst>
      <p:ext uri="{BB962C8B-B14F-4D97-AF65-F5344CB8AC3E}">
        <p14:creationId xmlns:p14="http://schemas.microsoft.com/office/powerpoint/2010/main" val="2112387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GB"/>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6D720B20-D4DF-6041-AA98-D2E79196E91C}" type="datetimeFigureOut">
              <a:rPr lang="en-US" smtClean="0"/>
              <a:t>9/4/19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03A2330C-4A53-9642-AAD6-77C170B5E9B1}" type="slidenum">
              <a:rPr lang="en-US" smtClean="0"/>
              <a:t>‹#›</a:t>
            </a:fld>
            <a:endParaRPr lang="en-US"/>
          </a:p>
        </p:txBody>
      </p:sp>
    </p:spTree>
    <p:extLst>
      <p:ext uri="{BB962C8B-B14F-4D97-AF65-F5344CB8AC3E}">
        <p14:creationId xmlns:p14="http://schemas.microsoft.com/office/powerpoint/2010/main" val="2170957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6D720B20-D4DF-6041-AA98-D2E79196E91C}" type="datetimeFigureOut">
              <a:rPr lang="en-US" smtClean="0"/>
              <a:t>9/4/19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A2330C-4A53-9642-AAD6-77C170B5E9B1}" type="slidenum">
              <a:rPr lang="en-US" smtClean="0"/>
              <a:t>‹#›</a:t>
            </a:fld>
            <a:endParaRPr lang="en-US"/>
          </a:p>
        </p:txBody>
      </p:sp>
    </p:spTree>
    <p:extLst>
      <p:ext uri="{BB962C8B-B14F-4D97-AF65-F5344CB8AC3E}">
        <p14:creationId xmlns:p14="http://schemas.microsoft.com/office/powerpoint/2010/main" val="3519476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GB"/>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6D720B20-D4DF-6041-AA98-D2E79196E91C}" type="datetimeFigureOut">
              <a:rPr lang="en-US" smtClean="0"/>
              <a:t>9/4/19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A2330C-4A53-9642-AAD6-77C170B5E9B1}" type="slidenum">
              <a:rPr lang="en-US" smtClean="0"/>
              <a:t>‹#›</a:t>
            </a:fld>
            <a:endParaRPr lang="en-US"/>
          </a:p>
        </p:txBody>
      </p:sp>
    </p:spTree>
    <p:extLst>
      <p:ext uri="{BB962C8B-B14F-4D97-AF65-F5344CB8AC3E}">
        <p14:creationId xmlns:p14="http://schemas.microsoft.com/office/powerpoint/2010/main" val="73520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6D720B20-D4DF-6041-AA98-D2E79196E91C}" type="datetimeFigureOut">
              <a:rPr lang="en-US" smtClean="0"/>
              <a:t>9/4/19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A2330C-4A53-9642-AAD6-77C170B5E9B1}" type="slidenum">
              <a:rPr lang="en-US" smtClean="0"/>
              <a:t>‹#›</a:t>
            </a:fld>
            <a:endParaRPr lang="en-US"/>
          </a:p>
        </p:txBody>
      </p:sp>
    </p:spTree>
    <p:extLst>
      <p:ext uri="{BB962C8B-B14F-4D97-AF65-F5344CB8AC3E}">
        <p14:creationId xmlns:p14="http://schemas.microsoft.com/office/powerpoint/2010/main" val="972921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6D720B20-D4DF-6041-AA98-D2E79196E91C}" type="datetimeFigureOut">
              <a:rPr lang="en-US" smtClean="0"/>
              <a:t>9/4/19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A2330C-4A53-9642-AAD6-77C170B5E9B1}" type="slidenum">
              <a:rPr lang="en-US" smtClean="0"/>
              <a:t>‹#›</a:t>
            </a:fld>
            <a:endParaRPr lang="en-US"/>
          </a:p>
        </p:txBody>
      </p:sp>
    </p:spTree>
    <p:extLst>
      <p:ext uri="{BB962C8B-B14F-4D97-AF65-F5344CB8AC3E}">
        <p14:creationId xmlns:p14="http://schemas.microsoft.com/office/powerpoint/2010/main" val="1646464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GB"/>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6D720B20-D4DF-6041-AA98-D2E79196E91C}" type="datetimeFigureOut">
              <a:rPr lang="en-US" smtClean="0"/>
              <a:t>9/4/19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A2330C-4A53-9642-AAD6-77C170B5E9B1}" type="slidenum">
              <a:rPr lang="en-US" smtClean="0"/>
              <a:t>‹#›</a:t>
            </a:fld>
            <a:endParaRPr lang="en-US"/>
          </a:p>
        </p:txBody>
      </p:sp>
    </p:spTree>
    <p:extLst>
      <p:ext uri="{BB962C8B-B14F-4D97-AF65-F5344CB8AC3E}">
        <p14:creationId xmlns:p14="http://schemas.microsoft.com/office/powerpoint/2010/main" val="41865759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GB"/>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6D720B20-D4DF-6041-AA98-D2E79196E91C}" type="datetimeFigureOut">
              <a:rPr lang="en-US" smtClean="0"/>
              <a:t>9/4/19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A2330C-4A53-9642-AAD6-77C170B5E9B1}" type="slidenum">
              <a:rPr lang="en-US" smtClean="0"/>
              <a:t>‹#›</a:t>
            </a:fld>
            <a:endParaRPr lang="en-US"/>
          </a:p>
        </p:txBody>
      </p:sp>
    </p:spTree>
    <p:extLst>
      <p:ext uri="{BB962C8B-B14F-4D97-AF65-F5344CB8AC3E}">
        <p14:creationId xmlns:p14="http://schemas.microsoft.com/office/powerpoint/2010/main" val="540635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effectLst/>
      </p:bgPr>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720B20-D4DF-6041-AA98-D2E79196E91C}" type="datetimeFigureOut">
              <a:rPr lang="en-US" smtClean="0"/>
              <a:t>9/4/19</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03A2330C-4A53-9642-AAD6-77C170B5E9B1}" type="slidenum">
              <a:rPr lang="en-US" smtClean="0"/>
              <a:t>‹#›</a:t>
            </a:fld>
            <a:endParaRPr lang="en-US"/>
          </a:p>
        </p:txBody>
      </p:sp>
    </p:spTree>
    <p:extLst>
      <p:ext uri="{BB962C8B-B14F-4D97-AF65-F5344CB8AC3E}">
        <p14:creationId xmlns:p14="http://schemas.microsoft.com/office/powerpoint/2010/main" val="322663169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3.xml"/><Relationship Id="rId5" Type="http://schemas.openxmlformats.org/officeDocument/2006/relationships/image" Target="../media/image50.jpeg"/><Relationship Id="rId4" Type="http://schemas.openxmlformats.org/officeDocument/2006/relationships/image" Target="../media/image49.jpg"/></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376907"/>
            <a:ext cx="8305800" cy="1524000"/>
          </a:xfrm>
        </p:spPr>
        <p:txBody>
          <a:bodyPr>
            <a:normAutofit/>
          </a:bodyPr>
          <a:lstStyle/>
          <a:p>
            <a:pPr algn="l"/>
            <a:r>
              <a:rPr lang="en-US" sz="4400" dirty="0"/>
              <a:t>WHY CLIMATE CHANGE IS A PUBLIC HEALTH EMERGENCY</a:t>
            </a:r>
          </a:p>
        </p:txBody>
      </p:sp>
      <p:sp>
        <p:nvSpPr>
          <p:cNvPr id="3" name="Subtitle 2"/>
          <p:cNvSpPr>
            <a:spLocks noGrp="1"/>
          </p:cNvSpPr>
          <p:nvPr>
            <p:ph type="subTitle" idx="1"/>
          </p:nvPr>
        </p:nvSpPr>
        <p:spPr>
          <a:xfrm>
            <a:off x="1524000" y="3429001"/>
            <a:ext cx="7620000" cy="3429000"/>
          </a:xfrm>
        </p:spPr>
        <p:txBody>
          <a:bodyPr>
            <a:normAutofit/>
          </a:bodyPr>
          <a:lstStyle/>
          <a:p>
            <a:pPr algn="l"/>
            <a:endParaRPr lang="en-US" sz="6400" dirty="0"/>
          </a:p>
          <a:p>
            <a:pPr algn="l"/>
            <a:r>
              <a:rPr lang="en-US" sz="2400" i="1" dirty="0"/>
              <a:t>Claire Gervais, MD, Clinical Associate Professor</a:t>
            </a:r>
          </a:p>
          <a:p>
            <a:pPr algn="l"/>
            <a:r>
              <a:rPr lang="en-US" sz="2400" i="1" dirty="0"/>
              <a:t>UW School of Medicine and Public Health</a:t>
            </a:r>
          </a:p>
          <a:p>
            <a:pPr algn="l"/>
            <a:r>
              <a:rPr lang="en-US" sz="2400" i="1" dirty="0"/>
              <a:t>Wisconsin Environmental Health Network</a:t>
            </a:r>
          </a:p>
          <a:p>
            <a:pPr algn="l"/>
            <a:r>
              <a:rPr lang="en-US" sz="2400" i="1" dirty="0"/>
              <a:t>Wisconsin Health Professionals for Climate Action</a:t>
            </a:r>
          </a:p>
          <a:p>
            <a:pPr algn="l"/>
            <a:endParaRPr lang="en-US" sz="1200" dirty="0"/>
          </a:p>
          <a:p>
            <a:pPr algn="l"/>
            <a:r>
              <a:rPr lang="en-US" sz="1200" dirty="0"/>
              <a:t>Sept 4, 2019 League of Women Voters</a:t>
            </a:r>
            <a:endParaRPr lang="en-US" sz="1200" i="1" dirty="0"/>
          </a:p>
          <a:p>
            <a:pPr algn="l"/>
            <a:endParaRPr lang="en-US" sz="1200" dirty="0"/>
          </a:p>
          <a:p>
            <a:endParaRPr lang="en-US" sz="5600" dirty="0"/>
          </a:p>
          <a:p>
            <a:endParaRPr lang="en-US" sz="5600" dirty="0"/>
          </a:p>
          <a:p>
            <a:endParaRPr lang="en-US" dirty="0"/>
          </a:p>
        </p:txBody>
      </p:sp>
    </p:spTree>
    <p:extLst>
      <p:ext uri="{BB962C8B-B14F-4D97-AF65-F5344CB8AC3E}">
        <p14:creationId xmlns:p14="http://schemas.microsoft.com/office/powerpoint/2010/main" val="2705793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lbedo_scienc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57678" y="411780"/>
            <a:ext cx="8224373" cy="6124812"/>
          </a:xfrm>
          <a:prstGeom prst="rect">
            <a:avLst/>
          </a:prstGeom>
        </p:spPr>
      </p:pic>
    </p:spTree>
    <p:extLst>
      <p:ext uri="{BB962C8B-B14F-4D97-AF65-F5344CB8AC3E}">
        <p14:creationId xmlns:p14="http://schemas.microsoft.com/office/powerpoint/2010/main" val="2093852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459399" y="325146"/>
            <a:ext cx="7024744" cy="1143000"/>
          </a:xfrm>
        </p:spPr>
        <p:txBody>
          <a:bodyPr/>
          <a:lstStyle/>
          <a:p>
            <a:endParaRPr lang="en-US" dirty="0"/>
          </a:p>
        </p:txBody>
      </p:sp>
      <p:pic>
        <p:nvPicPr>
          <p:cNvPr id="5" name="Content Placeholder 4" descr="greenhouse-gas-infogr.jpg"/>
          <p:cNvPicPr>
            <a:picLocks noGrp="1" noChangeAspect="1"/>
          </p:cNvPicPr>
          <p:nvPr>
            <p:ph idx="1"/>
          </p:nvPr>
        </p:nvPicPr>
        <p:blipFill>
          <a:blip r:embed="rId2" cstate="hqprint">
            <a:extLst>
              <a:ext uri="{28A0092B-C50C-407E-A947-70E740481C1C}">
                <a14:useLocalDpi xmlns:a14="http://schemas.microsoft.com/office/drawing/2010/main"/>
              </a:ext>
            </a:extLst>
          </a:blip>
          <a:srcRect/>
          <a:stretch>
            <a:fillRect/>
          </a:stretch>
        </p:blipFill>
        <p:spPr>
          <a:xfrm>
            <a:off x="1792714" y="210391"/>
            <a:ext cx="8350191" cy="6437217"/>
          </a:xfrm>
        </p:spPr>
      </p:pic>
    </p:spTree>
    <p:extLst>
      <p:ext uri="{BB962C8B-B14F-4D97-AF65-F5344CB8AC3E}">
        <p14:creationId xmlns:p14="http://schemas.microsoft.com/office/powerpoint/2010/main" val="36007810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2_data_mlo.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67490" y="1670320"/>
            <a:ext cx="6629062" cy="4846246"/>
          </a:xfrm>
          <a:prstGeom prst="rect">
            <a:avLst/>
          </a:prstGeom>
        </p:spPr>
      </p:pic>
      <p:sp>
        <p:nvSpPr>
          <p:cNvPr id="5" name="Title 1"/>
          <p:cNvSpPr txBox="1">
            <a:spLocks/>
          </p:cNvSpPr>
          <p:nvPr/>
        </p:nvSpPr>
        <p:spPr>
          <a:xfrm>
            <a:off x="2369649" y="341434"/>
            <a:ext cx="7024744" cy="1143000"/>
          </a:xfrm>
          <a:prstGeom prst="rect">
            <a:avLst/>
          </a:prstGeom>
        </p:spPr>
        <p:txBody>
          <a:bodyPr/>
          <a:lst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tx1"/>
                </a:solidFill>
              </a:rPr>
              <a:t>How do we know how much CO is in the atmosphere?</a:t>
            </a:r>
          </a:p>
        </p:txBody>
      </p:sp>
    </p:spTree>
    <p:extLst>
      <p:ext uri="{BB962C8B-B14F-4D97-AF65-F5344CB8AC3E}">
        <p14:creationId xmlns:p14="http://schemas.microsoft.com/office/powerpoint/2010/main" val="8616510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002.png"/>
          <p:cNvPicPr>
            <a:picLocks noChangeAspect="1"/>
          </p:cNvPicPr>
          <p:nvPr/>
        </p:nvPicPr>
        <p:blipFill>
          <a:blip r:embed="rId3" cstate="print"/>
          <a:stretch>
            <a:fillRect/>
          </a:stretch>
        </p:blipFill>
        <p:spPr>
          <a:xfrm>
            <a:off x="1927208" y="304801"/>
            <a:ext cx="8489984" cy="6367489"/>
          </a:xfrm>
          <a:prstGeom prst="rect">
            <a:avLst/>
          </a:prstGeom>
        </p:spPr>
      </p:pic>
      <p:cxnSp>
        <p:nvCxnSpPr>
          <p:cNvPr id="8" name="Straight Arrow Connector 7"/>
          <p:cNvCxnSpPr/>
          <p:nvPr/>
        </p:nvCxnSpPr>
        <p:spPr>
          <a:xfrm>
            <a:off x="6248400" y="3810000"/>
            <a:ext cx="21336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657600" y="3657600"/>
            <a:ext cx="2590800" cy="338554"/>
          </a:xfrm>
          <a:prstGeom prst="rect">
            <a:avLst/>
          </a:prstGeom>
          <a:solidFill>
            <a:srgbClr val="F54E0B"/>
          </a:solidFill>
          <a:ln>
            <a:solidFill>
              <a:srgbClr val="F54E0B"/>
            </a:solidFill>
          </a:ln>
        </p:spPr>
        <p:txBody>
          <a:bodyPr wrap="square" rtlCol="0">
            <a:spAutoFit/>
          </a:bodyPr>
          <a:lstStyle/>
          <a:p>
            <a:r>
              <a:rPr lang="en-US" sz="1600" dirty="0"/>
              <a:t>Danger threshold:    2°C</a:t>
            </a:r>
          </a:p>
        </p:txBody>
      </p:sp>
      <p:cxnSp>
        <p:nvCxnSpPr>
          <p:cNvPr id="11" name="Straight Arrow Connector 10"/>
          <p:cNvCxnSpPr/>
          <p:nvPr/>
        </p:nvCxnSpPr>
        <p:spPr>
          <a:xfrm>
            <a:off x="5486400" y="2286000"/>
            <a:ext cx="685800" cy="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667000" y="2133600"/>
            <a:ext cx="2819400" cy="338554"/>
          </a:xfrm>
          <a:prstGeom prst="rect">
            <a:avLst/>
          </a:prstGeom>
          <a:solidFill>
            <a:srgbClr val="C00000"/>
          </a:solidFill>
          <a:ln>
            <a:solidFill>
              <a:srgbClr val="C00000"/>
            </a:solidFill>
          </a:ln>
        </p:spPr>
        <p:txBody>
          <a:bodyPr wrap="square" rtlCol="0">
            <a:spAutoFit/>
          </a:bodyPr>
          <a:lstStyle/>
          <a:p>
            <a:r>
              <a:rPr lang="en-US" sz="1600" dirty="0"/>
              <a:t>Business as usual:     4-6°C </a:t>
            </a:r>
          </a:p>
        </p:txBody>
      </p:sp>
    </p:spTree>
    <p:extLst>
      <p:ext uri="{BB962C8B-B14F-4D97-AF65-F5344CB8AC3E}">
        <p14:creationId xmlns:p14="http://schemas.microsoft.com/office/powerpoint/2010/main" val="2977476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AA508-E6B7-7F4D-957A-CEDFB4EC8292}"/>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AC3BB36C-5CCD-534E-96BF-1472D87D5775}"/>
              </a:ext>
            </a:extLst>
          </p:cNvPr>
          <p:cNvPicPr>
            <a:picLocks noGrp="1" noChangeAspect="1"/>
          </p:cNvPicPr>
          <p:nvPr>
            <p:ph idx="1"/>
          </p:nvPr>
        </p:nvPicPr>
        <p:blipFill>
          <a:blip r:embed="rId2"/>
          <a:stretch>
            <a:fillRect/>
          </a:stretch>
        </p:blipFill>
        <p:spPr>
          <a:xfrm>
            <a:off x="1222856" y="348531"/>
            <a:ext cx="10008199" cy="6160938"/>
          </a:xfrm>
        </p:spPr>
      </p:pic>
    </p:spTree>
    <p:extLst>
      <p:ext uri="{BB962C8B-B14F-4D97-AF65-F5344CB8AC3E}">
        <p14:creationId xmlns:p14="http://schemas.microsoft.com/office/powerpoint/2010/main" val="2987532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AA508-E6B7-7F4D-957A-CEDFB4EC8292}"/>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C43C72EA-3720-D542-B543-CD093C36A580}"/>
              </a:ext>
            </a:extLst>
          </p:cNvPr>
          <p:cNvPicPr>
            <a:picLocks noGrp="1" noChangeAspect="1"/>
          </p:cNvPicPr>
          <p:nvPr>
            <p:ph idx="1"/>
          </p:nvPr>
        </p:nvPicPr>
        <p:blipFill>
          <a:blip r:embed="rId2"/>
          <a:stretch>
            <a:fillRect/>
          </a:stretch>
        </p:blipFill>
        <p:spPr>
          <a:xfrm>
            <a:off x="2202426" y="162232"/>
            <a:ext cx="7787148" cy="6533536"/>
          </a:xfrm>
        </p:spPr>
      </p:pic>
    </p:spTree>
    <p:extLst>
      <p:ext uri="{BB962C8B-B14F-4D97-AF65-F5344CB8AC3E}">
        <p14:creationId xmlns:p14="http://schemas.microsoft.com/office/powerpoint/2010/main" val="28505672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7" name="Content Placeholder 6" descr="climate_change_health_impacts CDC.jpg"/>
          <p:cNvPicPr>
            <a:picLocks noGrp="1" noChangeAspect="1"/>
          </p:cNvPicPr>
          <p:nvPr>
            <p:ph idx="1"/>
          </p:nvPr>
        </p:nvPicPr>
        <p:blipFill>
          <a:blip r:embed="rId3" cstate="hqprint">
            <a:extLst>
              <a:ext uri="{28A0092B-C50C-407E-A947-70E740481C1C}">
                <a14:useLocalDpi xmlns:a14="http://schemas.microsoft.com/office/drawing/2010/main"/>
              </a:ext>
            </a:extLst>
          </a:blip>
          <a:srcRect/>
          <a:stretch>
            <a:fillRect/>
          </a:stretch>
        </p:blipFill>
        <p:spPr>
          <a:xfrm>
            <a:off x="1977610" y="293404"/>
            <a:ext cx="8195201" cy="6290859"/>
          </a:xfrm>
        </p:spPr>
      </p:pic>
    </p:spTree>
    <p:extLst>
      <p:ext uri="{BB962C8B-B14F-4D97-AF65-F5344CB8AC3E}">
        <p14:creationId xmlns:p14="http://schemas.microsoft.com/office/powerpoint/2010/main" val="39240057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Populations at Risk</a:t>
            </a:r>
          </a:p>
        </p:txBody>
      </p:sp>
      <p:sp>
        <p:nvSpPr>
          <p:cNvPr id="3" name="Content Placeholder 2"/>
          <p:cNvSpPr>
            <a:spLocks noGrp="1"/>
          </p:cNvSpPr>
          <p:nvPr>
            <p:ph idx="1"/>
          </p:nvPr>
        </p:nvSpPr>
        <p:spPr/>
        <p:txBody>
          <a:bodyPr>
            <a:normAutofit lnSpcReduction="10000"/>
          </a:bodyPr>
          <a:lstStyle/>
          <a:p>
            <a:r>
              <a:rPr lang="en-US" dirty="0"/>
              <a:t>Urban poor</a:t>
            </a:r>
          </a:p>
          <a:p>
            <a:r>
              <a:rPr lang="en-US" dirty="0"/>
              <a:t>Older adults</a:t>
            </a:r>
          </a:p>
          <a:p>
            <a:r>
              <a:rPr lang="en-US" dirty="0"/>
              <a:t>Young children</a:t>
            </a:r>
          </a:p>
          <a:p>
            <a:r>
              <a:rPr lang="en-US" dirty="0"/>
              <a:t>Traditional societies, subsistence farmers</a:t>
            </a:r>
          </a:p>
          <a:p>
            <a:r>
              <a:rPr lang="en-US" dirty="0"/>
              <a:t>Coastal populations</a:t>
            </a:r>
          </a:p>
          <a:p>
            <a:r>
              <a:rPr lang="en-US" dirty="0"/>
              <a:t>Rural populations</a:t>
            </a:r>
          </a:p>
          <a:p>
            <a:r>
              <a:rPr lang="en-US" dirty="0"/>
              <a:t>Outdoor workers</a:t>
            </a:r>
          </a:p>
          <a:p>
            <a:r>
              <a:rPr lang="en-US" dirty="0"/>
              <a:t>No access to air conditioning</a:t>
            </a:r>
          </a:p>
        </p:txBody>
      </p:sp>
    </p:spTree>
    <p:extLst>
      <p:ext uri="{BB962C8B-B14F-4D97-AF65-F5344CB8AC3E}">
        <p14:creationId xmlns:p14="http://schemas.microsoft.com/office/powerpoint/2010/main" val="1023482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Sea Level Rise </a:t>
            </a:r>
          </a:p>
        </p:txBody>
      </p:sp>
      <p:pic>
        <p:nvPicPr>
          <p:cNvPr id="4" name="Content Placeholder 3" descr="rising seas.jpg"/>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2310063" y="1983789"/>
            <a:ext cx="6978316" cy="4638113"/>
          </a:xfrm>
        </p:spPr>
      </p:pic>
    </p:spTree>
    <p:extLst>
      <p:ext uri="{BB962C8B-B14F-4D97-AF65-F5344CB8AC3E}">
        <p14:creationId xmlns:p14="http://schemas.microsoft.com/office/powerpoint/2010/main" val="29661257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9744" y="339748"/>
            <a:ext cx="9202490" cy="1143000"/>
          </a:xfrm>
        </p:spPr>
        <p:txBody>
          <a:bodyPr/>
          <a:lstStyle/>
          <a:p>
            <a:r>
              <a:rPr lang="en-US" dirty="0"/>
              <a:t>Flooding and Health</a:t>
            </a:r>
          </a:p>
        </p:txBody>
      </p:sp>
      <p:sp>
        <p:nvSpPr>
          <p:cNvPr id="6" name="TextBox 5"/>
          <p:cNvSpPr txBox="1"/>
          <p:nvPr/>
        </p:nvSpPr>
        <p:spPr>
          <a:xfrm>
            <a:off x="7351183" y="6203267"/>
            <a:ext cx="2743200" cy="276999"/>
          </a:xfrm>
          <a:prstGeom prst="rect">
            <a:avLst/>
          </a:prstGeom>
          <a:noFill/>
        </p:spPr>
        <p:txBody>
          <a:bodyPr wrap="square" rtlCol="0">
            <a:spAutoFit/>
          </a:bodyPr>
          <a:lstStyle/>
          <a:p>
            <a:r>
              <a:rPr lang="en-US" sz="1200" dirty="0"/>
              <a:t> </a:t>
            </a:r>
          </a:p>
        </p:txBody>
      </p:sp>
      <p:pic>
        <p:nvPicPr>
          <p:cNvPr id="7" name="Picture 6">
            <a:extLst>
              <a:ext uri="{FF2B5EF4-FFF2-40B4-BE49-F238E27FC236}">
                <a16:creationId xmlns:a16="http://schemas.microsoft.com/office/drawing/2014/main" id="{F9F33AAA-1C38-9049-8B6E-55F390BB190D}"/>
              </a:ext>
            </a:extLst>
          </p:cNvPr>
          <p:cNvPicPr>
            <a:picLocks noChangeAspect="1"/>
          </p:cNvPicPr>
          <p:nvPr/>
        </p:nvPicPr>
        <p:blipFill>
          <a:blip r:embed="rId3"/>
          <a:stretch>
            <a:fillRect/>
          </a:stretch>
        </p:blipFill>
        <p:spPr>
          <a:xfrm>
            <a:off x="389744" y="2295369"/>
            <a:ext cx="6069595" cy="4046397"/>
          </a:xfrm>
          <a:prstGeom prst="rect">
            <a:avLst/>
          </a:prstGeom>
        </p:spPr>
      </p:pic>
      <p:pic>
        <p:nvPicPr>
          <p:cNvPr id="8" name="Picture 7" descr="crypto.jpg">
            <a:extLst>
              <a:ext uri="{FF2B5EF4-FFF2-40B4-BE49-F238E27FC236}">
                <a16:creationId xmlns:a16="http://schemas.microsoft.com/office/drawing/2014/main" id="{C7297534-BD04-4447-98D0-F95EFA7B80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98357" y="2027071"/>
            <a:ext cx="3626046" cy="4725998"/>
          </a:xfrm>
          <a:prstGeom prst="rect">
            <a:avLst/>
          </a:prstGeom>
        </p:spPr>
      </p:pic>
      <p:sp>
        <p:nvSpPr>
          <p:cNvPr id="10" name="TextBox 9">
            <a:extLst>
              <a:ext uri="{FF2B5EF4-FFF2-40B4-BE49-F238E27FC236}">
                <a16:creationId xmlns:a16="http://schemas.microsoft.com/office/drawing/2014/main" id="{82897EFA-153F-3D49-8A7E-475CE3AE0916}"/>
              </a:ext>
            </a:extLst>
          </p:cNvPr>
          <p:cNvSpPr txBox="1"/>
          <p:nvPr/>
        </p:nvSpPr>
        <p:spPr>
          <a:xfrm>
            <a:off x="7498357" y="6203267"/>
            <a:ext cx="5115730" cy="369332"/>
          </a:xfrm>
          <a:prstGeom prst="rect">
            <a:avLst/>
          </a:prstGeom>
          <a:noFill/>
        </p:spPr>
        <p:txBody>
          <a:bodyPr wrap="square" rtlCol="0">
            <a:spAutoFit/>
          </a:bodyPr>
          <a:lstStyle/>
          <a:p>
            <a:r>
              <a:rPr lang="en-US" dirty="0"/>
              <a:t>Crypto outbreak Milwaukee 2003</a:t>
            </a:r>
          </a:p>
        </p:txBody>
      </p:sp>
      <p:sp>
        <p:nvSpPr>
          <p:cNvPr id="11" name="Content Placeholder 8">
            <a:extLst>
              <a:ext uri="{FF2B5EF4-FFF2-40B4-BE49-F238E27FC236}">
                <a16:creationId xmlns:a16="http://schemas.microsoft.com/office/drawing/2014/main" id="{53372372-6828-114D-A36C-D50455BD191C}"/>
              </a:ext>
            </a:extLst>
          </p:cNvPr>
          <p:cNvSpPr txBox="1">
            <a:spLocks/>
          </p:cNvSpPr>
          <p:nvPr/>
        </p:nvSpPr>
        <p:spPr>
          <a:xfrm>
            <a:off x="832721" y="5621311"/>
            <a:ext cx="4293915" cy="4672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dirty="0"/>
              <a:t>Evacuation </a:t>
            </a:r>
          </a:p>
        </p:txBody>
      </p:sp>
    </p:spTree>
    <p:extLst>
      <p:ext uri="{BB962C8B-B14F-4D97-AF65-F5344CB8AC3E}">
        <p14:creationId xmlns:p14="http://schemas.microsoft.com/office/powerpoint/2010/main" val="107165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a:xfrm>
            <a:off x="680320" y="2049006"/>
            <a:ext cx="9613861" cy="3599316"/>
          </a:xfrm>
        </p:spPr>
        <p:txBody>
          <a:bodyPr>
            <a:noAutofit/>
          </a:bodyPr>
          <a:lstStyle/>
          <a:p>
            <a:r>
              <a:rPr lang="en-US" sz="3200" dirty="0"/>
              <a:t>Understand why climate change is a public health emergency</a:t>
            </a:r>
          </a:p>
          <a:p>
            <a:endParaRPr lang="en-US" sz="3200" dirty="0"/>
          </a:p>
          <a:p>
            <a:r>
              <a:rPr lang="en-US" sz="3200" dirty="0"/>
              <a:t>Public health effects / populations at risk</a:t>
            </a:r>
          </a:p>
          <a:p>
            <a:endParaRPr lang="en-US" sz="3200" dirty="0"/>
          </a:p>
          <a:p>
            <a:r>
              <a:rPr lang="en-US" sz="3200" dirty="0"/>
              <a:t>Role of policy makers </a:t>
            </a:r>
          </a:p>
          <a:p>
            <a:endParaRPr lang="en-US" sz="3200" dirty="0"/>
          </a:p>
          <a:p>
            <a:r>
              <a:rPr lang="en-US" sz="3200" dirty="0"/>
              <a:t>What can we do? (speak up)</a:t>
            </a:r>
          </a:p>
        </p:txBody>
      </p:sp>
    </p:spTree>
    <p:extLst>
      <p:ext uri="{BB962C8B-B14F-4D97-AF65-F5344CB8AC3E}">
        <p14:creationId xmlns:p14="http://schemas.microsoft.com/office/powerpoint/2010/main" val="9978450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716C3-0932-E54F-9BA5-C41F77AE33C4}"/>
              </a:ext>
            </a:extLst>
          </p:cNvPr>
          <p:cNvSpPr>
            <a:spLocks noGrp="1"/>
          </p:cNvSpPr>
          <p:nvPr>
            <p:ph type="title"/>
          </p:nvPr>
        </p:nvSpPr>
        <p:spPr/>
        <p:txBody>
          <a:bodyPr/>
          <a:lstStyle/>
          <a:p>
            <a:r>
              <a:rPr lang="en-US" dirty="0"/>
              <a:t>Flooding – Wisconsin 2019 and Trends</a:t>
            </a:r>
          </a:p>
        </p:txBody>
      </p:sp>
      <p:pic>
        <p:nvPicPr>
          <p:cNvPr id="4" name="Content Placeholder 3">
            <a:extLst>
              <a:ext uri="{FF2B5EF4-FFF2-40B4-BE49-F238E27FC236}">
                <a16:creationId xmlns:a16="http://schemas.microsoft.com/office/drawing/2014/main" id="{658E0A4D-89C4-404A-BCA7-D37EB254A90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404773" y="2447140"/>
            <a:ext cx="5853049" cy="3897443"/>
          </a:xfrm>
        </p:spPr>
      </p:pic>
      <p:pic>
        <p:nvPicPr>
          <p:cNvPr id="3" name="Picture 2">
            <a:extLst>
              <a:ext uri="{FF2B5EF4-FFF2-40B4-BE49-F238E27FC236}">
                <a16:creationId xmlns:a16="http://schemas.microsoft.com/office/drawing/2014/main" id="{88F86E7B-F1AD-A74C-8F3E-B9835F15BE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81515" y="2368443"/>
            <a:ext cx="5222837" cy="4054839"/>
          </a:xfrm>
          <a:prstGeom prst="rect">
            <a:avLst/>
          </a:prstGeom>
        </p:spPr>
      </p:pic>
      <p:sp>
        <p:nvSpPr>
          <p:cNvPr id="7" name="TextBox 6">
            <a:extLst>
              <a:ext uri="{FF2B5EF4-FFF2-40B4-BE49-F238E27FC236}">
                <a16:creationId xmlns:a16="http://schemas.microsoft.com/office/drawing/2014/main" id="{5FC665CC-EEB0-A64C-9C81-12F83467E5E6}"/>
              </a:ext>
            </a:extLst>
          </p:cNvPr>
          <p:cNvSpPr txBox="1"/>
          <p:nvPr/>
        </p:nvSpPr>
        <p:spPr>
          <a:xfrm>
            <a:off x="6370820" y="6423282"/>
            <a:ext cx="5763395" cy="369332"/>
          </a:xfrm>
          <a:prstGeom prst="rect">
            <a:avLst/>
          </a:prstGeom>
          <a:noFill/>
        </p:spPr>
        <p:txBody>
          <a:bodyPr wrap="square" rtlCol="0">
            <a:spAutoFit/>
          </a:bodyPr>
          <a:lstStyle/>
          <a:p>
            <a:r>
              <a:rPr lang="en-US" dirty="0"/>
              <a:t>National Oceanic and Atmospheric administration </a:t>
            </a:r>
          </a:p>
        </p:txBody>
      </p:sp>
      <p:sp>
        <p:nvSpPr>
          <p:cNvPr id="8" name="TextBox 7">
            <a:extLst>
              <a:ext uri="{FF2B5EF4-FFF2-40B4-BE49-F238E27FC236}">
                <a16:creationId xmlns:a16="http://schemas.microsoft.com/office/drawing/2014/main" id="{4F21EA4D-6D5A-C54E-AE8B-4E9E046D4D67}"/>
              </a:ext>
            </a:extLst>
          </p:cNvPr>
          <p:cNvSpPr txBox="1"/>
          <p:nvPr/>
        </p:nvSpPr>
        <p:spPr>
          <a:xfrm>
            <a:off x="680322" y="5726243"/>
            <a:ext cx="4123496" cy="369332"/>
          </a:xfrm>
          <a:prstGeom prst="rect">
            <a:avLst/>
          </a:prstGeom>
          <a:noFill/>
        </p:spPr>
        <p:txBody>
          <a:bodyPr wrap="square" rtlCol="0">
            <a:spAutoFit/>
          </a:bodyPr>
          <a:lstStyle/>
          <a:p>
            <a:r>
              <a:rPr lang="en-US" dirty="0"/>
              <a:t>Loss of home / possessions</a:t>
            </a:r>
          </a:p>
        </p:txBody>
      </p:sp>
    </p:spTree>
    <p:extLst>
      <p:ext uri="{BB962C8B-B14F-4D97-AF65-F5344CB8AC3E}">
        <p14:creationId xmlns:p14="http://schemas.microsoft.com/office/powerpoint/2010/main" val="766008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Drought and food insecurity</a:t>
            </a:r>
          </a:p>
        </p:txBody>
      </p:sp>
      <p:pic>
        <p:nvPicPr>
          <p:cNvPr id="4" name="Content Placeholder 3" descr="drought-map-us-26-July-2012.jpg"/>
          <p:cNvPicPr>
            <a:picLocks noGrp="1" noChangeAspect="1"/>
          </p:cNvPicPr>
          <p:nvPr>
            <p:ph idx="1"/>
          </p:nvPr>
        </p:nvPicPr>
        <p:blipFill>
          <a:blip r:embed="rId3" cstate="print"/>
          <a:stretch>
            <a:fillRect/>
          </a:stretch>
        </p:blipFill>
        <p:spPr>
          <a:xfrm>
            <a:off x="2548406" y="2280370"/>
            <a:ext cx="4791744" cy="3598863"/>
          </a:xfrm>
        </p:spPr>
      </p:pic>
      <p:pic>
        <p:nvPicPr>
          <p:cNvPr id="5" name="Picture 4" descr="drought.jpg"/>
          <p:cNvPicPr>
            <a:picLocks noChangeAspect="1"/>
          </p:cNvPicPr>
          <p:nvPr/>
        </p:nvPicPr>
        <p:blipFill>
          <a:blip r:embed="rId4" cstate="print"/>
          <a:stretch>
            <a:fillRect/>
          </a:stretch>
        </p:blipFill>
        <p:spPr>
          <a:xfrm>
            <a:off x="256595" y="4079801"/>
            <a:ext cx="3628130" cy="2362200"/>
          </a:xfrm>
          <a:prstGeom prst="rect">
            <a:avLst/>
          </a:prstGeom>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07344" y="3539066"/>
            <a:ext cx="4851849" cy="3166532"/>
          </a:xfrm>
          <a:prstGeom prst="rect">
            <a:avLst/>
          </a:prstGeom>
        </p:spPr>
      </p:pic>
    </p:spTree>
    <p:extLst>
      <p:ext uri="{BB962C8B-B14F-4D97-AF65-F5344CB8AC3E}">
        <p14:creationId xmlns:p14="http://schemas.microsoft.com/office/powerpoint/2010/main" val="3453303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93558" y="192505"/>
            <a:ext cx="8998678" cy="2259420"/>
          </a:xfrm>
        </p:spPr>
        <p:txBody>
          <a:bodyPr>
            <a:normAutofit/>
          </a:bodyPr>
          <a:lstStyle/>
          <a:p>
            <a:r>
              <a:rPr lang="en-US" dirty="0"/>
              <a:t>Drought, Wildfires</a:t>
            </a:r>
          </a:p>
        </p:txBody>
      </p:sp>
      <p:pic>
        <p:nvPicPr>
          <p:cNvPr id="4" name="Content Placeholder 3" descr="IMG_4147.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245010" y="2451925"/>
            <a:ext cx="5829869" cy="3018433"/>
          </a:xfrm>
        </p:spPr>
      </p:pic>
      <p:pic>
        <p:nvPicPr>
          <p:cNvPr id="2" name="Picture 1" descr="oregon-wildfire-new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12214" y="2330090"/>
            <a:ext cx="5498523" cy="4065574"/>
          </a:xfrm>
          <a:prstGeom prst="rect">
            <a:avLst/>
          </a:prstGeom>
        </p:spPr>
      </p:pic>
    </p:spTree>
    <p:extLst>
      <p:ext uri="{BB962C8B-B14F-4D97-AF65-F5344CB8AC3E}">
        <p14:creationId xmlns:p14="http://schemas.microsoft.com/office/powerpoint/2010/main" val="36796320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Air quality - wildfires</a:t>
            </a:r>
          </a:p>
        </p:txBody>
      </p:sp>
      <p:pic>
        <p:nvPicPr>
          <p:cNvPr id="4" name="Content Placeholder 3" descr="IMG_4155.JPG"/>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096126" y="2132158"/>
            <a:ext cx="5999748" cy="4499811"/>
          </a:xfrm>
        </p:spPr>
      </p:pic>
    </p:spTree>
    <p:extLst>
      <p:ext uri="{BB962C8B-B14F-4D97-AF65-F5344CB8AC3E}">
        <p14:creationId xmlns:p14="http://schemas.microsoft.com/office/powerpoint/2010/main" val="42643287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6487" y="792376"/>
            <a:ext cx="7024744" cy="1143000"/>
          </a:xfrm>
        </p:spPr>
        <p:txBody>
          <a:bodyPr>
            <a:normAutofit/>
          </a:bodyPr>
          <a:lstStyle/>
          <a:p>
            <a:r>
              <a:rPr lang="en-US" sz="4000" dirty="0"/>
              <a:t>What is Smog?</a:t>
            </a:r>
          </a:p>
        </p:txBody>
      </p:sp>
      <p:pic>
        <p:nvPicPr>
          <p:cNvPr id="4" name="Picture 2" descr="http://static.guim.co.uk/sys-images/Guardian/Pix/pictures/2008/07/22/smog460x276.jpg"/>
          <p:cNvPicPr>
            <a:picLocks noGrp="1" noChangeAspect="1" noChangeArrowheads="1"/>
          </p:cNvPicPr>
          <p:nvPr>
            <p:ph idx="1"/>
          </p:nvPr>
        </p:nvPicPr>
        <p:blipFill>
          <a:blip r:embed="rId3" cstate="hqprint">
            <a:extLst>
              <a:ext uri="{28A0092B-C50C-407E-A947-70E740481C1C}">
                <a14:useLocalDpi xmlns:a14="http://schemas.microsoft.com/office/drawing/2010/main"/>
              </a:ext>
            </a:extLst>
          </a:blip>
          <a:srcRect/>
          <a:stretch>
            <a:fillRect/>
          </a:stretch>
        </p:blipFill>
        <p:spPr bwMode="auto">
          <a:xfrm>
            <a:off x="244232" y="3429000"/>
            <a:ext cx="6008429" cy="3110883"/>
          </a:xfrm>
          <a:prstGeom prst="rect">
            <a:avLst/>
          </a:prstGeom>
          <a:noFill/>
        </p:spPr>
      </p:pic>
      <p:pic>
        <p:nvPicPr>
          <p:cNvPr id="5" name="Content Placeholder 3" descr="coal plant.jpg"/>
          <p:cNvPicPr>
            <a:picLocks noChangeAspect="1"/>
          </p:cNvPicPr>
          <p:nvPr/>
        </p:nvPicPr>
        <p:blipFill>
          <a:blip r:embed="rId4" cstate="print"/>
          <a:stretch>
            <a:fillRect/>
          </a:stretch>
        </p:blipFill>
        <p:spPr>
          <a:xfrm>
            <a:off x="7004737" y="1363876"/>
            <a:ext cx="4360820" cy="3195715"/>
          </a:xfrm>
          <a:prstGeom prst="rect">
            <a:avLst/>
          </a:prstGeom>
        </p:spPr>
      </p:pic>
      <p:sp>
        <p:nvSpPr>
          <p:cNvPr id="7" name="Content Placeholder 7"/>
          <p:cNvSpPr txBox="1">
            <a:spLocks/>
          </p:cNvSpPr>
          <p:nvPr/>
        </p:nvSpPr>
        <p:spPr>
          <a:xfrm>
            <a:off x="7384581" y="4223379"/>
            <a:ext cx="2931445" cy="2282235"/>
          </a:xfrm>
          <a:prstGeom prst="rect">
            <a:avLst/>
          </a:prstGeom>
          <a:ln>
            <a:solidFill>
              <a:schemeClr val="tx1"/>
            </a:solidFill>
          </a:ln>
        </p:spPr>
        <p:txBody>
          <a:bodyPr vert="horz" lIns="91440" tIns="45720" rIns="91440" bIns="45720" rtlCol="0">
            <a:normAutofit fontScale="925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buNone/>
            </a:pPr>
            <a:endParaRPr lang="en-US" dirty="0"/>
          </a:p>
          <a:p>
            <a:r>
              <a:rPr lang="en-US" sz="3200" dirty="0"/>
              <a:t>Ground ozone</a:t>
            </a:r>
          </a:p>
          <a:p>
            <a:r>
              <a:rPr lang="en-US" sz="3200" dirty="0"/>
              <a:t>Fine particles</a:t>
            </a:r>
          </a:p>
          <a:p>
            <a:pPr marL="68580" indent="0">
              <a:buNone/>
            </a:pPr>
            <a:endParaRPr lang="en-US" dirty="0"/>
          </a:p>
          <a:p>
            <a:pPr marL="0" indent="0">
              <a:buNone/>
            </a:pPr>
            <a:endParaRPr lang="en-US" dirty="0"/>
          </a:p>
          <a:p>
            <a:endParaRPr lang="en-US" dirty="0"/>
          </a:p>
          <a:p>
            <a:pPr>
              <a:buFont typeface="Wingdings 2" pitchFamily="18" charset="2"/>
              <a:buNone/>
            </a:pPr>
            <a:endParaRPr lang="en-US" dirty="0"/>
          </a:p>
          <a:p>
            <a:pPr>
              <a:buFont typeface="Wingdings 2" pitchFamily="18" charset="2"/>
              <a:buNone/>
            </a:pPr>
            <a:endParaRPr lang="en-US" dirty="0"/>
          </a:p>
          <a:p>
            <a:pPr>
              <a:buFont typeface="Wingdings 2" pitchFamily="18" charset="2"/>
              <a:buNone/>
            </a:pPr>
            <a:endParaRPr lang="en-US" dirty="0"/>
          </a:p>
          <a:p>
            <a:pPr>
              <a:buFont typeface="Wingdings 2" pitchFamily="18" charset="2"/>
              <a:buNone/>
            </a:pPr>
            <a:endParaRPr lang="en-US" dirty="0"/>
          </a:p>
          <a:p>
            <a:pPr>
              <a:buFont typeface="Wingdings 2" pitchFamily="18" charset="2"/>
              <a:buNone/>
            </a:pPr>
            <a:endParaRPr lang="en-US" dirty="0"/>
          </a:p>
        </p:txBody>
      </p:sp>
    </p:spTree>
    <p:extLst>
      <p:ext uri="{BB962C8B-B14F-4D97-AF65-F5344CB8AC3E}">
        <p14:creationId xmlns:p14="http://schemas.microsoft.com/office/powerpoint/2010/main" val="39263847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482138" y="2286000"/>
            <a:ext cx="8783336" cy="2160670"/>
          </a:xfrm>
        </p:spPr>
        <p:txBody>
          <a:bodyPr>
            <a:normAutofit fontScale="25000" lnSpcReduction="20000"/>
          </a:bodyPr>
          <a:lstStyle/>
          <a:p>
            <a:pPr marL="0" indent="0">
              <a:buNone/>
            </a:pPr>
            <a:endParaRPr lang="en-US" sz="12800" dirty="0"/>
          </a:p>
          <a:p>
            <a:r>
              <a:rPr lang="en-US" sz="12800" dirty="0"/>
              <a:t>Pollutants from car exhaust, </a:t>
            </a:r>
          </a:p>
          <a:p>
            <a:pPr marL="0" indent="0">
              <a:buNone/>
            </a:pPr>
            <a:r>
              <a:rPr lang="en-US" sz="12800" dirty="0"/>
              <a:t>power plants, factories</a:t>
            </a:r>
          </a:p>
          <a:p>
            <a:r>
              <a:rPr lang="en-US" sz="12800" dirty="0"/>
              <a:t>Peaks in hot summer months</a:t>
            </a:r>
          </a:p>
          <a:p>
            <a:pPr marL="0" indent="0">
              <a:buNone/>
            </a:pPr>
            <a:endParaRPr lang="en-US" sz="12800" dirty="0"/>
          </a:p>
          <a:p>
            <a:pPr>
              <a:buNone/>
            </a:pPr>
            <a:endParaRPr lang="en-US" dirty="0"/>
          </a:p>
          <a:p>
            <a:r>
              <a:rPr lang="en-US" sz="12800" dirty="0"/>
              <a:t>Damage to lungs</a:t>
            </a:r>
          </a:p>
          <a:p>
            <a:r>
              <a:rPr lang="en-US" sz="12800" dirty="0"/>
              <a:t>Heart arrhythmias</a:t>
            </a:r>
          </a:p>
          <a:p>
            <a:r>
              <a:rPr lang="en-US" sz="12800" dirty="0"/>
              <a:t>Low birth weight</a:t>
            </a:r>
          </a:p>
          <a:p>
            <a:pPr>
              <a:buNone/>
            </a:pPr>
            <a:endParaRPr lang="en-US" dirty="0"/>
          </a:p>
          <a:p>
            <a:pPr>
              <a:buNone/>
            </a:pPr>
            <a:endParaRPr lang="en-US" dirty="0"/>
          </a:p>
          <a:p>
            <a:pPr>
              <a:buNone/>
            </a:pPr>
            <a:endParaRPr lang="en-US" dirty="0"/>
          </a:p>
          <a:p>
            <a:pPr>
              <a:buNone/>
            </a:pPr>
            <a:endParaRPr lang="en-US" dirty="0"/>
          </a:p>
        </p:txBody>
      </p:sp>
      <p:pic>
        <p:nvPicPr>
          <p:cNvPr id="6" name="Picture 5" descr="GroundOzoneFormati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77287" y="2190809"/>
            <a:ext cx="4732575" cy="4511722"/>
          </a:xfrm>
          <a:prstGeom prst="rect">
            <a:avLst/>
          </a:prstGeom>
        </p:spPr>
      </p:pic>
      <p:sp>
        <p:nvSpPr>
          <p:cNvPr id="4" name="TextBox 3">
            <a:extLst>
              <a:ext uri="{FF2B5EF4-FFF2-40B4-BE49-F238E27FC236}">
                <a16:creationId xmlns:a16="http://schemas.microsoft.com/office/drawing/2014/main" id="{E021998A-4F76-D240-B921-C42EA3D9BC46}"/>
              </a:ext>
            </a:extLst>
          </p:cNvPr>
          <p:cNvSpPr txBox="1"/>
          <p:nvPr/>
        </p:nvSpPr>
        <p:spPr>
          <a:xfrm>
            <a:off x="1330335" y="990418"/>
            <a:ext cx="7086943" cy="646331"/>
          </a:xfrm>
          <a:prstGeom prst="rect">
            <a:avLst/>
          </a:prstGeom>
          <a:noFill/>
        </p:spPr>
        <p:txBody>
          <a:bodyPr wrap="square" rtlCol="0">
            <a:spAutoFit/>
          </a:bodyPr>
          <a:lstStyle/>
          <a:p>
            <a:r>
              <a:rPr lang="en-US" sz="3600" dirty="0"/>
              <a:t>Ground Ozone</a:t>
            </a:r>
          </a:p>
        </p:txBody>
      </p:sp>
    </p:spTree>
    <p:extLst>
      <p:ext uri="{BB962C8B-B14F-4D97-AF65-F5344CB8AC3E}">
        <p14:creationId xmlns:p14="http://schemas.microsoft.com/office/powerpoint/2010/main" val="23267535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qi_chart.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7929" y="2150236"/>
            <a:ext cx="5602231" cy="4219982"/>
          </a:xfrm>
          <a:prstGeom prst="rect">
            <a:avLst/>
          </a:prstGeom>
        </p:spPr>
      </p:pic>
      <p:pic>
        <p:nvPicPr>
          <p:cNvPr id="4" name="Picture 3">
            <a:extLst>
              <a:ext uri="{FF2B5EF4-FFF2-40B4-BE49-F238E27FC236}">
                <a16:creationId xmlns:a16="http://schemas.microsoft.com/office/drawing/2014/main" id="{AAE07AD1-0BC0-6D48-8EDC-511354D0A6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000" y="2150236"/>
            <a:ext cx="5900897" cy="4219982"/>
          </a:xfrm>
          <a:prstGeom prst="rect">
            <a:avLst/>
          </a:prstGeom>
        </p:spPr>
      </p:pic>
      <p:sp>
        <p:nvSpPr>
          <p:cNvPr id="5" name="TextBox 4">
            <a:extLst>
              <a:ext uri="{FF2B5EF4-FFF2-40B4-BE49-F238E27FC236}">
                <a16:creationId xmlns:a16="http://schemas.microsoft.com/office/drawing/2014/main" id="{00315F92-9E64-3442-AAC7-5B0B23E20959}"/>
              </a:ext>
            </a:extLst>
          </p:cNvPr>
          <p:cNvSpPr txBox="1"/>
          <p:nvPr/>
        </p:nvSpPr>
        <p:spPr>
          <a:xfrm>
            <a:off x="327928" y="764498"/>
            <a:ext cx="9775441" cy="1077218"/>
          </a:xfrm>
          <a:prstGeom prst="rect">
            <a:avLst/>
          </a:prstGeom>
          <a:noFill/>
        </p:spPr>
        <p:txBody>
          <a:bodyPr wrap="square" rtlCol="0">
            <a:spAutoFit/>
          </a:bodyPr>
          <a:lstStyle/>
          <a:p>
            <a:r>
              <a:rPr lang="en-US" sz="3200" dirty="0"/>
              <a:t>Wisconsin Air Quality </a:t>
            </a:r>
          </a:p>
          <a:p>
            <a:r>
              <a:rPr lang="en-US" sz="3200" dirty="0"/>
              <a:t>– American Lung Association Report 2019</a:t>
            </a:r>
          </a:p>
        </p:txBody>
      </p:sp>
    </p:spTree>
    <p:extLst>
      <p:ext uri="{BB962C8B-B14F-4D97-AF65-F5344CB8AC3E}">
        <p14:creationId xmlns:p14="http://schemas.microsoft.com/office/powerpoint/2010/main" val="26373884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82700" y="796660"/>
            <a:ext cx="3799351" cy="1143000"/>
          </a:xfrm>
        </p:spPr>
        <p:txBody>
          <a:bodyPr>
            <a:normAutofit/>
          </a:bodyPr>
          <a:lstStyle/>
          <a:p>
            <a:r>
              <a:rPr lang="en-US" sz="4000" dirty="0"/>
              <a:t>Asthma</a:t>
            </a:r>
          </a:p>
        </p:txBody>
      </p:sp>
      <p:sp>
        <p:nvSpPr>
          <p:cNvPr id="2" name="Content Placeholder 1"/>
          <p:cNvSpPr>
            <a:spLocks noGrp="1"/>
          </p:cNvSpPr>
          <p:nvPr>
            <p:ph idx="1"/>
          </p:nvPr>
        </p:nvSpPr>
        <p:spPr>
          <a:xfrm>
            <a:off x="609600" y="3690352"/>
            <a:ext cx="8255064" cy="2768792"/>
          </a:xfrm>
        </p:spPr>
        <p:txBody>
          <a:bodyPr>
            <a:normAutofit lnSpcReduction="10000"/>
          </a:bodyPr>
          <a:lstStyle/>
          <a:p>
            <a:pPr>
              <a:buNone/>
            </a:pPr>
            <a:endParaRPr lang="en-US" dirty="0"/>
          </a:p>
          <a:p>
            <a:r>
              <a:rPr lang="en-US" sz="2800" dirty="0"/>
              <a:t>Doubled since 1980</a:t>
            </a:r>
          </a:p>
          <a:p>
            <a:endParaRPr lang="en-US" sz="2800" dirty="0"/>
          </a:p>
          <a:p>
            <a:r>
              <a:rPr lang="en-US" sz="2800" dirty="0"/>
              <a:t>Asthma 3X more</a:t>
            </a:r>
          </a:p>
          <a:p>
            <a:pPr marL="68580" indent="0">
              <a:buNone/>
            </a:pPr>
            <a:r>
              <a:rPr lang="en-US" sz="2800" dirty="0"/>
              <a:t> likely for active kids</a:t>
            </a:r>
          </a:p>
          <a:p>
            <a:pPr marL="68580" indent="0">
              <a:buNone/>
            </a:pPr>
            <a:r>
              <a:rPr lang="en-US" sz="2800" dirty="0"/>
              <a:t>in high ozone communities</a:t>
            </a:r>
          </a:p>
          <a:p>
            <a:pPr>
              <a:buNone/>
            </a:pPr>
            <a:endParaRPr lang="en-US" dirty="0"/>
          </a:p>
        </p:txBody>
      </p:sp>
      <p:pic>
        <p:nvPicPr>
          <p:cNvPr id="4" name="Picture 3" descr="girl-with-asthm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52805" y="743126"/>
            <a:ext cx="4347579" cy="2947226"/>
          </a:xfrm>
          <a:prstGeom prst="rect">
            <a:avLst/>
          </a:prstGeom>
        </p:spPr>
      </p:pic>
      <p:pic>
        <p:nvPicPr>
          <p:cNvPr id="6" name="Picture 5" descr="child with asthma_1349714c.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78732" y="3794750"/>
            <a:ext cx="3903318" cy="2664395"/>
          </a:xfrm>
          <a:prstGeom prst="rect">
            <a:avLst/>
          </a:prstGeom>
        </p:spPr>
      </p:pic>
    </p:spTree>
    <p:extLst>
      <p:ext uri="{BB962C8B-B14F-4D97-AF65-F5344CB8AC3E}">
        <p14:creationId xmlns:p14="http://schemas.microsoft.com/office/powerpoint/2010/main" val="39461969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Asthma and respiratory disease - pollen</a:t>
            </a:r>
          </a:p>
        </p:txBody>
      </p:sp>
      <p:sp>
        <p:nvSpPr>
          <p:cNvPr id="2" name="Content Placeholder 1"/>
          <p:cNvSpPr>
            <a:spLocks noGrp="1"/>
          </p:cNvSpPr>
          <p:nvPr>
            <p:ph idx="1"/>
          </p:nvPr>
        </p:nvSpPr>
        <p:spPr/>
        <p:txBody>
          <a:bodyPr>
            <a:normAutofit fontScale="92500" lnSpcReduction="20000"/>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algn="ctr">
              <a:buNone/>
            </a:pPr>
            <a:r>
              <a:rPr lang="en-US" dirty="0"/>
              <a:t>Pollen</a:t>
            </a:r>
          </a:p>
        </p:txBody>
      </p:sp>
      <p:pic>
        <p:nvPicPr>
          <p:cNvPr id="4" name="Content Placeholder 3"/>
          <p:cNvPicPr>
            <a:picLocks noChangeAspect="1" noChangeArrowheads="1"/>
          </p:cNvPicPr>
          <p:nvPr/>
        </p:nvPicPr>
        <p:blipFill>
          <a:blip r:embed="rId3" cstate="print"/>
          <a:srcRect/>
          <a:stretch>
            <a:fillRect/>
          </a:stretch>
        </p:blipFill>
        <p:spPr bwMode="auto">
          <a:xfrm>
            <a:off x="3112168" y="2336873"/>
            <a:ext cx="5448300" cy="4352376"/>
          </a:xfrm>
          <a:prstGeom prst="rect">
            <a:avLst/>
          </a:prstGeom>
          <a:noFill/>
          <a:ln w="9525">
            <a:noFill/>
            <a:round/>
            <a:headEnd/>
            <a:tailEnd/>
          </a:ln>
        </p:spPr>
      </p:pic>
    </p:spTree>
    <p:extLst>
      <p:ext uri="{BB962C8B-B14F-4D97-AF65-F5344CB8AC3E}">
        <p14:creationId xmlns:p14="http://schemas.microsoft.com/office/powerpoint/2010/main" val="13440691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28175" y="825901"/>
            <a:ext cx="7587692" cy="1105568"/>
          </a:xfrm>
        </p:spPr>
        <p:txBody>
          <a:bodyPr>
            <a:noAutofit/>
          </a:bodyPr>
          <a:lstStyle/>
          <a:p>
            <a:r>
              <a:rPr lang="en-US" sz="3600" dirty="0"/>
              <a:t>Ragweed pollen season increasing</a:t>
            </a:r>
          </a:p>
        </p:txBody>
      </p:sp>
      <p:sp>
        <p:nvSpPr>
          <p:cNvPr id="2" name="Content Placeholder 1"/>
          <p:cNvSpPr>
            <a:spLocks noGrp="1"/>
          </p:cNvSpPr>
          <p:nvPr>
            <p:ph idx="1"/>
          </p:nvPr>
        </p:nvSpPr>
        <p:spPr>
          <a:xfrm>
            <a:off x="457200" y="2370667"/>
            <a:ext cx="9515249" cy="2253202"/>
          </a:xfrm>
        </p:spPr>
        <p:txBody>
          <a:bodyPr/>
          <a:lstStyle/>
          <a:p>
            <a:endParaRPr lang="en-US" dirty="0"/>
          </a:p>
        </p:txBody>
      </p:sp>
      <p:pic>
        <p:nvPicPr>
          <p:cNvPr id="8" name="Picture 7"/>
          <p:cNvPicPr/>
          <p:nvPr/>
        </p:nvPicPr>
        <p:blipFill>
          <a:blip r:embed="rId2">
            <a:extLst>
              <a:ext uri="{28A0092B-C50C-407E-A947-70E740481C1C}">
                <a14:useLocalDpi xmlns:a14="http://schemas.microsoft.com/office/drawing/2010/main"/>
              </a:ext>
            </a:extLst>
          </a:blip>
          <a:srcRect/>
          <a:stretch>
            <a:fillRect/>
          </a:stretch>
        </p:blipFill>
        <p:spPr bwMode="auto">
          <a:xfrm>
            <a:off x="2109537" y="2098842"/>
            <a:ext cx="7972925" cy="4759158"/>
          </a:xfrm>
          <a:prstGeom prst="rect">
            <a:avLst/>
          </a:prstGeom>
          <a:noFill/>
          <a:ln>
            <a:noFill/>
          </a:ln>
        </p:spPr>
      </p:pic>
    </p:spTree>
    <p:extLst>
      <p:ext uri="{BB962C8B-B14F-4D97-AF65-F5344CB8AC3E}">
        <p14:creationId xmlns:p14="http://schemas.microsoft.com/office/powerpoint/2010/main" val="123945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Public Health Emergency</a:t>
            </a:r>
          </a:p>
        </p:txBody>
      </p:sp>
      <p:pic>
        <p:nvPicPr>
          <p:cNvPr id="5" name="Content Placeholder 3">
            <a:extLst>
              <a:ext uri="{FF2B5EF4-FFF2-40B4-BE49-F238E27FC236}">
                <a16:creationId xmlns:a16="http://schemas.microsoft.com/office/drawing/2014/main" id="{EFBFF34A-8A0F-4142-8220-479585878FA5}"/>
              </a:ext>
            </a:extLst>
          </p:cNvPr>
          <p:cNvPicPr>
            <a:picLocks noGrp="1" noChangeAspect="1"/>
          </p:cNvPicPr>
          <p:nvPr>
            <p:ph idx="1"/>
          </p:nvPr>
        </p:nvPicPr>
        <p:blipFill>
          <a:blip r:embed="rId3"/>
          <a:stretch>
            <a:fillRect/>
          </a:stretch>
        </p:blipFill>
        <p:spPr>
          <a:xfrm>
            <a:off x="1217727" y="2358425"/>
            <a:ext cx="8795352" cy="3598863"/>
          </a:xfrm>
        </p:spPr>
      </p:pic>
      <p:pic>
        <p:nvPicPr>
          <p:cNvPr id="6" name="Content Placeholder 3">
            <a:extLst>
              <a:ext uri="{FF2B5EF4-FFF2-40B4-BE49-F238E27FC236}">
                <a16:creationId xmlns:a16="http://schemas.microsoft.com/office/drawing/2014/main" id="{32F01EFC-3543-804C-9281-39A03A1AE866}"/>
              </a:ext>
            </a:extLst>
          </p:cNvPr>
          <p:cNvPicPr>
            <a:picLocks noChangeAspect="1"/>
          </p:cNvPicPr>
          <p:nvPr/>
        </p:nvPicPr>
        <p:blipFill>
          <a:blip r:embed="rId4"/>
          <a:stretch>
            <a:fillRect/>
          </a:stretch>
        </p:blipFill>
        <p:spPr>
          <a:xfrm>
            <a:off x="8514479" y="5545972"/>
            <a:ext cx="2997200" cy="1117600"/>
          </a:xfrm>
          <a:prstGeom prst="rect">
            <a:avLst/>
          </a:prstGeom>
        </p:spPr>
      </p:pic>
    </p:spTree>
    <p:extLst>
      <p:ext uri="{BB962C8B-B14F-4D97-AF65-F5344CB8AC3E}">
        <p14:creationId xmlns:p14="http://schemas.microsoft.com/office/powerpoint/2010/main" val="29433284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53368" y="572581"/>
            <a:ext cx="7024744" cy="1143000"/>
          </a:xfrm>
        </p:spPr>
        <p:txBody>
          <a:bodyPr/>
          <a:lstStyle/>
          <a:p>
            <a:r>
              <a:rPr lang="en-US" dirty="0"/>
              <a:t>Heat Waves</a:t>
            </a:r>
          </a:p>
        </p:txBody>
      </p:sp>
      <p:pic>
        <p:nvPicPr>
          <p:cNvPr id="7" name="Content Placeholder 6" descr="Heatwave_days2040-2070_HR.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6320899" y="868962"/>
            <a:ext cx="3840406" cy="1988382"/>
          </a:xfrm>
        </p:spPr>
      </p:pic>
      <p:pic>
        <p:nvPicPr>
          <p:cNvPr id="5" name="Picture 2"/>
          <p:cNvPicPr>
            <a:picLocks noChangeAspect="1" noChangeArrowheads="1"/>
          </p:cNvPicPr>
          <p:nvPr/>
        </p:nvPicPr>
        <p:blipFill>
          <a:blip r:embed="rId4" cstate="print"/>
          <a:srcRect/>
          <a:stretch>
            <a:fillRect/>
          </a:stretch>
        </p:blipFill>
        <p:spPr bwMode="auto">
          <a:xfrm>
            <a:off x="1475003" y="2129083"/>
            <a:ext cx="3840406" cy="4584958"/>
          </a:xfrm>
          <a:prstGeom prst="rect">
            <a:avLst/>
          </a:prstGeom>
          <a:noFill/>
          <a:ln w="9525">
            <a:noFill/>
            <a:round/>
            <a:headEnd/>
            <a:tailEnd/>
          </a:ln>
        </p:spPr>
      </p:pic>
      <p:sp>
        <p:nvSpPr>
          <p:cNvPr id="2" name="Rectangle 1"/>
          <p:cNvSpPr/>
          <p:nvPr/>
        </p:nvSpPr>
        <p:spPr>
          <a:xfrm>
            <a:off x="6543940" y="2857344"/>
            <a:ext cx="3617365" cy="430887"/>
          </a:xfrm>
          <a:prstGeom prst="rect">
            <a:avLst/>
          </a:prstGeom>
        </p:spPr>
        <p:txBody>
          <a:bodyPr wrap="square">
            <a:spAutoFit/>
          </a:bodyPr>
          <a:lstStyle/>
          <a:p>
            <a:r>
              <a:rPr lang="en-US" sz="1100" dirty="0"/>
              <a:t>[National Oceanic and Atmospheric Administration (NOAA) </a:t>
            </a:r>
            <a:r>
              <a:rPr lang="en-US" sz="1100" dirty="0" err="1"/>
              <a:t>Climate.gov</a:t>
            </a:r>
            <a:r>
              <a:rPr lang="en-US" sz="1100" dirty="0"/>
              <a:t>]</a:t>
            </a:r>
          </a:p>
        </p:txBody>
      </p:sp>
      <p:sp>
        <p:nvSpPr>
          <p:cNvPr id="10" name="Content Placeholder 7"/>
          <p:cNvSpPr txBox="1">
            <a:spLocks/>
          </p:cNvSpPr>
          <p:nvPr/>
        </p:nvSpPr>
        <p:spPr>
          <a:xfrm>
            <a:off x="5456324" y="3072787"/>
            <a:ext cx="6609552" cy="3399665"/>
          </a:xfrm>
          <a:prstGeom prst="rect">
            <a:avLst/>
          </a:prstGeom>
        </p:spPr>
        <p:txBody>
          <a:bodyPr vert="horz" lIns="91440" tIns="45720" rIns="91440" bIns="45720" rtlCol="0">
            <a:normAutofit fontScale="25000" lnSpcReduction="20000"/>
          </a:bodyPr>
          <a:lst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a:lstStyle>
          <a:p>
            <a:pPr marL="68580" indent="0">
              <a:buNone/>
            </a:pPr>
            <a:endParaRPr lang="en-US" sz="11200" dirty="0"/>
          </a:p>
          <a:p>
            <a:r>
              <a:rPr lang="en-US" sz="11200" dirty="0"/>
              <a:t>2010 Russia 55,000 deaths /2003 Europe 50,000 deaths</a:t>
            </a:r>
          </a:p>
          <a:p>
            <a:endParaRPr lang="en-US" sz="11200" dirty="0"/>
          </a:p>
          <a:p>
            <a:r>
              <a:rPr lang="en-US" sz="11200" dirty="0"/>
              <a:t>8X more days of excessive heat by the end of the century</a:t>
            </a:r>
          </a:p>
          <a:p>
            <a:endParaRPr lang="en-US" sz="11200" dirty="0"/>
          </a:p>
          <a:p>
            <a:r>
              <a:rPr lang="en-US" sz="11200" dirty="0"/>
              <a:t>Longer, more frequent, more intense</a:t>
            </a:r>
          </a:p>
          <a:p>
            <a:pPr marL="0" indent="0">
              <a:buNone/>
            </a:pPr>
            <a:endParaRPr lang="en-US" dirty="0"/>
          </a:p>
          <a:p>
            <a:endParaRPr lang="en-US" dirty="0"/>
          </a:p>
          <a:p>
            <a:pPr>
              <a:buFont typeface="Wingdings 2" pitchFamily="18" charset="2"/>
              <a:buNone/>
            </a:pPr>
            <a:endParaRPr lang="en-US" dirty="0"/>
          </a:p>
          <a:p>
            <a:pPr>
              <a:buFont typeface="Wingdings 2" pitchFamily="18" charset="2"/>
              <a:buNone/>
            </a:pPr>
            <a:endParaRPr lang="en-US" dirty="0"/>
          </a:p>
          <a:p>
            <a:pPr>
              <a:buFont typeface="Wingdings 2" pitchFamily="18" charset="2"/>
              <a:buNone/>
            </a:pPr>
            <a:endParaRPr lang="en-US" dirty="0"/>
          </a:p>
          <a:p>
            <a:pPr>
              <a:buFont typeface="Wingdings 2" pitchFamily="18" charset="2"/>
              <a:buNone/>
            </a:pPr>
            <a:endParaRPr lang="en-US" dirty="0"/>
          </a:p>
          <a:p>
            <a:pPr>
              <a:buFont typeface="Wingdings 2" pitchFamily="18" charset="2"/>
              <a:buNone/>
            </a:pPr>
            <a:r>
              <a:rPr lang="en-US" dirty="0"/>
              <a:t> </a:t>
            </a:r>
          </a:p>
        </p:txBody>
      </p:sp>
    </p:spTree>
    <p:extLst>
      <p:ext uri="{BB962C8B-B14F-4D97-AF65-F5344CB8AC3E}">
        <p14:creationId xmlns:p14="http://schemas.microsoft.com/office/powerpoint/2010/main" val="30558071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DF3E5-552F-134F-9B4A-446C20877AE0}"/>
              </a:ext>
            </a:extLst>
          </p:cNvPr>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CF35A60C-546B-904E-BCE1-773B5EDD3FE0}"/>
              </a:ext>
            </a:extLst>
          </p:cNvPr>
          <p:cNvPicPr>
            <a:picLocks noChangeAspect="1"/>
          </p:cNvPicPr>
          <p:nvPr/>
        </p:nvPicPr>
        <p:blipFill>
          <a:blip r:embed="rId2"/>
          <a:stretch>
            <a:fillRect/>
          </a:stretch>
        </p:blipFill>
        <p:spPr>
          <a:xfrm>
            <a:off x="1528916" y="136542"/>
            <a:ext cx="8352747" cy="3561766"/>
          </a:xfrm>
          <a:prstGeom prst="rect">
            <a:avLst/>
          </a:prstGeom>
          <a:gradFill>
            <a:gsLst>
              <a:gs pos="0">
                <a:schemeClr val="accent3">
                  <a:lumMod val="67000"/>
                </a:schemeClr>
              </a:gs>
              <a:gs pos="48000">
                <a:schemeClr val="accent3">
                  <a:lumMod val="97000"/>
                  <a:lumOff val="3000"/>
                </a:schemeClr>
              </a:gs>
              <a:gs pos="100000">
                <a:schemeClr val="accent3">
                  <a:lumMod val="60000"/>
                  <a:lumOff val="40000"/>
                </a:schemeClr>
              </a:gs>
            </a:gsLst>
            <a:lin ang="16200000" scaled="1"/>
          </a:gradFill>
        </p:spPr>
      </p:pic>
      <p:sp>
        <p:nvSpPr>
          <p:cNvPr id="8" name="TextBox 7">
            <a:extLst>
              <a:ext uri="{FF2B5EF4-FFF2-40B4-BE49-F238E27FC236}">
                <a16:creationId xmlns:a16="http://schemas.microsoft.com/office/drawing/2014/main" id="{2CA90986-14CD-4345-A23B-34D5803F20A9}"/>
              </a:ext>
            </a:extLst>
          </p:cNvPr>
          <p:cNvSpPr txBox="1"/>
          <p:nvPr/>
        </p:nvSpPr>
        <p:spPr>
          <a:xfrm>
            <a:off x="166256" y="3962400"/>
            <a:ext cx="7061624" cy="1384995"/>
          </a:xfrm>
          <a:prstGeom prst="rect">
            <a:avLst/>
          </a:prstGeom>
          <a:noFill/>
        </p:spPr>
        <p:txBody>
          <a:bodyPr wrap="square" rtlCol="0">
            <a:spAutoFit/>
          </a:bodyPr>
          <a:lstStyle/>
          <a:p>
            <a:r>
              <a:rPr lang="en-US" sz="2800" dirty="0"/>
              <a:t>UCS report: </a:t>
            </a:r>
          </a:p>
          <a:p>
            <a:r>
              <a:rPr lang="en-US" sz="2800" b="1" dirty="0"/>
              <a:t>4X as many hot days </a:t>
            </a:r>
            <a:r>
              <a:rPr lang="en-US" sz="2800" dirty="0"/>
              <a:t>by 2050 </a:t>
            </a:r>
          </a:p>
          <a:p>
            <a:r>
              <a:rPr lang="en-US" sz="2800" dirty="0"/>
              <a:t>if no efforts to curb climate change</a:t>
            </a:r>
          </a:p>
        </p:txBody>
      </p:sp>
      <p:sp>
        <p:nvSpPr>
          <p:cNvPr id="9" name="Content Placeholder 8">
            <a:extLst>
              <a:ext uri="{FF2B5EF4-FFF2-40B4-BE49-F238E27FC236}">
                <a16:creationId xmlns:a16="http://schemas.microsoft.com/office/drawing/2014/main" id="{AD480B3D-81E6-9F47-93BB-7D7993F9F51D}"/>
              </a:ext>
            </a:extLst>
          </p:cNvPr>
          <p:cNvSpPr>
            <a:spLocks noGrp="1"/>
          </p:cNvSpPr>
          <p:nvPr>
            <p:ph idx="1"/>
          </p:nvPr>
        </p:nvSpPr>
        <p:spPr>
          <a:xfrm>
            <a:off x="7227878" y="3131127"/>
            <a:ext cx="3066304" cy="2805062"/>
          </a:xfrm>
        </p:spPr>
        <p:txBody>
          <a:bodyPr/>
          <a:lstStyle/>
          <a:p>
            <a:endParaRPr lang="en-US" dirty="0"/>
          </a:p>
          <a:p>
            <a:endParaRPr lang="en-US" dirty="0"/>
          </a:p>
          <a:p>
            <a:endParaRPr lang="en-US" dirty="0"/>
          </a:p>
        </p:txBody>
      </p:sp>
      <p:pic>
        <p:nvPicPr>
          <p:cNvPr id="10" name="Content Placeholder 4">
            <a:extLst>
              <a:ext uri="{FF2B5EF4-FFF2-40B4-BE49-F238E27FC236}">
                <a16:creationId xmlns:a16="http://schemas.microsoft.com/office/drawing/2014/main" id="{EFC66955-B950-B342-BF98-8EC8DB7188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27879" y="2869807"/>
            <a:ext cx="5045800" cy="3851651"/>
          </a:xfrm>
          <a:prstGeom prst="rect">
            <a:avLst/>
          </a:prstGeom>
        </p:spPr>
      </p:pic>
      <p:sp>
        <p:nvSpPr>
          <p:cNvPr id="11" name="Rectangle 10">
            <a:extLst>
              <a:ext uri="{FF2B5EF4-FFF2-40B4-BE49-F238E27FC236}">
                <a16:creationId xmlns:a16="http://schemas.microsoft.com/office/drawing/2014/main" id="{4897F648-11CD-654C-8BD5-0285BCB7CF77}"/>
              </a:ext>
            </a:extLst>
          </p:cNvPr>
          <p:cNvSpPr/>
          <p:nvPr/>
        </p:nvSpPr>
        <p:spPr>
          <a:xfrm>
            <a:off x="286702" y="5457210"/>
            <a:ext cx="4961679" cy="369332"/>
          </a:xfrm>
          <a:prstGeom prst="rect">
            <a:avLst/>
          </a:prstGeom>
        </p:spPr>
        <p:txBody>
          <a:bodyPr wrap="none">
            <a:spAutoFit/>
          </a:bodyPr>
          <a:lstStyle/>
          <a:p>
            <a:r>
              <a:rPr lang="en-US" dirty="0"/>
              <a:t>(Wisconsin projected temp rise 4-5ºF by 2055)</a:t>
            </a:r>
          </a:p>
        </p:txBody>
      </p:sp>
    </p:spTree>
    <p:extLst>
      <p:ext uri="{BB962C8B-B14F-4D97-AF65-F5344CB8AC3E}">
        <p14:creationId xmlns:p14="http://schemas.microsoft.com/office/powerpoint/2010/main" val="32811606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67492" y="456164"/>
            <a:ext cx="7024744" cy="1143000"/>
          </a:xfrm>
        </p:spPr>
        <p:txBody>
          <a:bodyPr>
            <a:normAutofit/>
          </a:bodyPr>
          <a:lstStyle/>
          <a:p>
            <a:r>
              <a:rPr lang="en-US" dirty="0"/>
              <a:t>Vector borne diseases</a:t>
            </a:r>
          </a:p>
        </p:txBody>
      </p:sp>
      <p:sp>
        <p:nvSpPr>
          <p:cNvPr id="2" name="Content Placeholder 1"/>
          <p:cNvSpPr>
            <a:spLocks noGrp="1"/>
          </p:cNvSpPr>
          <p:nvPr>
            <p:ph idx="1"/>
          </p:nvPr>
        </p:nvSpPr>
        <p:spPr/>
        <p:txBody>
          <a:bodyPr>
            <a:noAutofit/>
          </a:bodyPr>
          <a:lstStyle/>
          <a:p>
            <a:r>
              <a:rPr lang="en-US" sz="3200" dirty="0"/>
              <a:t>Zika</a:t>
            </a:r>
          </a:p>
          <a:p>
            <a:r>
              <a:rPr lang="en-US" sz="3200" dirty="0"/>
              <a:t>Lyme disease</a:t>
            </a:r>
          </a:p>
          <a:p>
            <a:r>
              <a:rPr lang="en-US" sz="3200" dirty="0"/>
              <a:t>Dengue fever</a:t>
            </a:r>
          </a:p>
          <a:p>
            <a:r>
              <a:rPr lang="en-US" sz="3200" dirty="0"/>
              <a:t>Chagas disease</a:t>
            </a:r>
          </a:p>
          <a:p>
            <a:r>
              <a:rPr lang="en-US" sz="3200" dirty="0" err="1"/>
              <a:t>Chikungunya</a:t>
            </a:r>
            <a:r>
              <a:rPr lang="en-US" sz="3200" dirty="0"/>
              <a:t> </a:t>
            </a:r>
          </a:p>
        </p:txBody>
      </p:sp>
      <p:pic>
        <p:nvPicPr>
          <p:cNvPr id="7" name="Content Placeholder 3" descr="DeerTickFemale800.jpg"/>
          <p:cNvPicPr>
            <a:picLocks noChangeAspect="1"/>
          </p:cNvPicPr>
          <p:nvPr/>
        </p:nvPicPr>
        <p:blipFill>
          <a:blip r:embed="rId3" cstate="print"/>
          <a:stretch>
            <a:fillRect/>
          </a:stretch>
        </p:blipFill>
        <p:spPr>
          <a:xfrm>
            <a:off x="6324601" y="2127250"/>
            <a:ext cx="3653425" cy="2667000"/>
          </a:xfrm>
          <a:prstGeom prst="rect">
            <a:avLst/>
          </a:prstGeom>
        </p:spPr>
      </p:pic>
    </p:spTree>
    <p:extLst>
      <p:ext uri="{BB962C8B-B14F-4D97-AF65-F5344CB8AC3E}">
        <p14:creationId xmlns:p14="http://schemas.microsoft.com/office/powerpoint/2010/main" val="6551503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67492" y="572580"/>
            <a:ext cx="7024744" cy="1143000"/>
          </a:xfrm>
        </p:spPr>
        <p:txBody>
          <a:bodyPr/>
          <a:lstStyle/>
          <a:p>
            <a:r>
              <a:rPr lang="en-US" dirty="0"/>
              <a:t>Vector borne disease</a:t>
            </a:r>
          </a:p>
        </p:txBody>
      </p:sp>
      <p:sp>
        <p:nvSpPr>
          <p:cNvPr id="2" name="Content Placeholder 1"/>
          <p:cNvSpPr>
            <a:spLocks noGrp="1"/>
          </p:cNvSpPr>
          <p:nvPr>
            <p:ph idx="1"/>
          </p:nvPr>
        </p:nvSpPr>
        <p:spPr/>
        <p:txBody>
          <a:bodyPr/>
          <a:lstStyle/>
          <a:p>
            <a:pPr>
              <a:buNone/>
            </a:pPr>
            <a:endParaRPr lang="en-US" dirty="0"/>
          </a:p>
          <a:p>
            <a:pPr>
              <a:buNone/>
            </a:pPr>
            <a:endParaRPr lang="en-US" dirty="0"/>
          </a:p>
        </p:txBody>
      </p:sp>
      <p:pic>
        <p:nvPicPr>
          <p:cNvPr id="4" name="Picture 3" descr="westnileviruscycl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67492" y="2336873"/>
            <a:ext cx="6457872" cy="4197617"/>
          </a:xfrm>
          <a:prstGeom prst="rect">
            <a:avLst/>
          </a:prstGeom>
        </p:spPr>
      </p:pic>
    </p:spTree>
    <p:extLst>
      <p:ext uri="{BB962C8B-B14F-4D97-AF65-F5344CB8AC3E}">
        <p14:creationId xmlns:p14="http://schemas.microsoft.com/office/powerpoint/2010/main" val="42199676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67492" y="625498"/>
            <a:ext cx="7024744" cy="1143000"/>
          </a:xfrm>
        </p:spPr>
        <p:txBody>
          <a:bodyPr/>
          <a:lstStyle/>
          <a:p>
            <a:r>
              <a:rPr lang="en-US" dirty="0"/>
              <a:t>West Nile Encephalitis</a:t>
            </a:r>
          </a:p>
        </p:txBody>
      </p:sp>
      <p:sp>
        <p:nvSpPr>
          <p:cNvPr id="7" name="Content Placeholder 6"/>
          <p:cNvSpPr>
            <a:spLocks noGrp="1"/>
          </p:cNvSpPr>
          <p:nvPr>
            <p:ph idx="1"/>
          </p:nvPr>
        </p:nvSpPr>
        <p:spPr>
          <a:xfrm>
            <a:off x="497305" y="2323653"/>
            <a:ext cx="8847504" cy="3508977"/>
          </a:xfrm>
        </p:spPr>
        <p:txBody>
          <a:bodyPr>
            <a:normAutofit fontScale="92500" lnSpcReduction="20000"/>
          </a:bodyPr>
          <a:lstStyle/>
          <a:p>
            <a:pPr indent="-342900"/>
            <a:r>
              <a:rPr lang="en-US" sz="3600" dirty="0"/>
              <a:t>Increased temp </a:t>
            </a:r>
          </a:p>
          <a:p>
            <a:pPr marL="0" indent="0">
              <a:buNone/>
            </a:pPr>
            <a:r>
              <a:rPr lang="en-US" sz="3600" dirty="0"/>
              <a:t>and rainfall </a:t>
            </a:r>
          </a:p>
          <a:p>
            <a:pPr marL="0" indent="0">
              <a:buNone/>
            </a:pPr>
            <a:r>
              <a:rPr lang="en-US" sz="3600" dirty="0"/>
              <a:t>increases</a:t>
            </a:r>
          </a:p>
          <a:p>
            <a:pPr marL="0" indent="0">
              <a:buNone/>
            </a:pPr>
            <a:r>
              <a:rPr lang="en-US" sz="3600" dirty="0"/>
              <a:t>breeding season</a:t>
            </a:r>
          </a:p>
          <a:p>
            <a:pPr indent="-342900"/>
            <a:endParaRPr lang="en-US" sz="3600" dirty="0"/>
          </a:p>
          <a:p>
            <a:pPr indent="-342900"/>
            <a:r>
              <a:rPr lang="en-US" sz="3600" dirty="0"/>
              <a:t>Increased viral </a:t>
            </a:r>
          </a:p>
          <a:p>
            <a:pPr marL="0" indent="0">
              <a:buNone/>
            </a:pPr>
            <a:r>
              <a:rPr lang="en-US" sz="3600" dirty="0"/>
              <a:t>replication</a:t>
            </a:r>
          </a:p>
          <a:p>
            <a:pPr>
              <a:buNone/>
            </a:pPr>
            <a:endParaRPr lang="en-US" dirty="0"/>
          </a:p>
        </p:txBody>
      </p:sp>
      <p:pic>
        <p:nvPicPr>
          <p:cNvPr id="6"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25048" y="2608068"/>
            <a:ext cx="4873625" cy="3770313"/>
          </a:xfrm>
          <a:prstGeom prst="rect">
            <a:avLst/>
          </a:prstGeom>
          <a:noFill/>
          <a:ln w="9525">
            <a:noFill/>
            <a:round/>
            <a:headEnd/>
            <a:tailEnd/>
          </a:ln>
        </p:spPr>
      </p:pic>
    </p:spTree>
    <p:extLst>
      <p:ext uri="{BB962C8B-B14F-4D97-AF65-F5344CB8AC3E}">
        <p14:creationId xmlns:p14="http://schemas.microsoft.com/office/powerpoint/2010/main" val="4095079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dirty="0" err="1"/>
              <a:t>Zika</a:t>
            </a:r>
            <a:endParaRPr lang="en-US" dirty="0"/>
          </a:p>
        </p:txBody>
      </p:sp>
      <p:pic>
        <p:nvPicPr>
          <p:cNvPr id="6" name="Content Placeholder 5" descr="zika_graphic-800x400.jpg"/>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812758" y="2208464"/>
            <a:ext cx="8566484" cy="4283242"/>
          </a:xfrm>
        </p:spPr>
      </p:pic>
    </p:spTree>
    <p:extLst>
      <p:ext uri="{BB962C8B-B14F-4D97-AF65-F5344CB8AC3E}">
        <p14:creationId xmlns:p14="http://schemas.microsoft.com/office/powerpoint/2010/main" val="21051560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Effects of </a:t>
            </a:r>
            <a:r>
              <a:rPr lang="en-US" dirty="0" err="1"/>
              <a:t>Zika</a:t>
            </a:r>
            <a:endParaRPr lang="en-US" dirty="0"/>
          </a:p>
        </p:txBody>
      </p:sp>
      <p:pic>
        <p:nvPicPr>
          <p:cNvPr id="4" name="Content Placeholder 3" descr="Zika baby.jpg"/>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780547" y="2192662"/>
            <a:ext cx="6721643" cy="4484336"/>
          </a:xfrm>
        </p:spPr>
      </p:pic>
      <p:sp>
        <p:nvSpPr>
          <p:cNvPr id="3" name="TextBox 2">
            <a:extLst>
              <a:ext uri="{FF2B5EF4-FFF2-40B4-BE49-F238E27FC236}">
                <a16:creationId xmlns:a16="http://schemas.microsoft.com/office/drawing/2014/main" id="{424D05AD-1486-DB40-915D-146A1D27D328}"/>
              </a:ext>
            </a:extLst>
          </p:cNvPr>
          <p:cNvSpPr txBox="1"/>
          <p:nvPr/>
        </p:nvSpPr>
        <p:spPr>
          <a:xfrm>
            <a:off x="-32085" y="2542657"/>
            <a:ext cx="4780547" cy="2954655"/>
          </a:xfrm>
          <a:prstGeom prst="rect">
            <a:avLst/>
          </a:prstGeom>
          <a:noFill/>
        </p:spPr>
        <p:txBody>
          <a:bodyPr wrap="square" rtlCol="0">
            <a:spAutoFit/>
          </a:bodyPr>
          <a:lstStyle/>
          <a:p>
            <a:pPr marL="285750" indent="-285750">
              <a:buFont typeface="Arial" panose="020B0604020202020204" pitchFamily="34" charset="0"/>
              <a:buChar char="•"/>
            </a:pPr>
            <a:r>
              <a:rPr lang="en-US" sz="2800" dirty="0"/>
              <a:t>Exposure in pregnancy causes microcephaly</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Limited treatment options</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No vaccine</a:t>
            </a:r>
          </a:p>
          <a:p>
            <a:endParaRPr lang="en-US" dirty="0"/>
          </a:p>
        </p:txBody>
      </p:sp>
    </p:spTree>
    <p:extLst>
      <p:ext uri="{BB962C8B-B14F-4D97-AF65-F5344CB8AC3E}">
        <p14:creationId xmlns:p14="http://schemas.microsoft.com/office/powerpoint/2010/main" val="18106652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8568" y="456164"/>
            <a:ext cx="8613666" cy="1143000"/>
          </a:xfrm>
        </p:spPr>
        <p:txBody>
          <a:bodyPr>
            <a:normAutofit/>
          </a:bodyPr>
          <a:lstStyle/>
          <a:p>
            <a:r>
              <a:rPr lang="en-US" sz="4000" dirty="0"/>
              <a:t>Oil Pipelines – since 1987</a:t>
            </a:r>
          </a:p>
        </p:txBody>
      </p:sp>
      <p:pic>
        <p:nvPicPr>
          <p:cNvPr id="4" name="Content Placeholder 3" descr="Tar Sands Pipeline Network Map.png"/>
          <p:cNvPicPr>
            <a:picLocks noGrp="1" noChangeAspect="1"/>
          </p:cNvPicPr>
          <p:nvPr>
            <p:ph idx="1"/>
          </p:nvPr>
        </p:nvPicPr>
        <p:blipFill>
          <a:blip r:embed="rId2" cstate="hqprint">
            <a:extLst>
              <a:ext uri="{28A0092B-C50C-407E-A947-70E740481C1C}">
                <a14:useLocalDpi xmlns:a14="http://schemas.microsoft.com/office/drawing/2010/main"/>
              </a:ext>
            </a:extLst>
          </a:blip>
          <a:srcRect/>
          <a:stretch>
            <a:fillRect/>
          </a:stretch>
        </p:blipFill>
        <p:spPr>
          <a:xfrm>
            <a:off x="3891796" y="2222340"/>
            <a:ext cx="8300204" cy="4482609"/>
          </a:xfrm>
        </p:spPr>
      </p:pic>
      <p:sp>
        <p:nvSpPr>
          <p:cNvPr id="3" name="TextBox 2">
            <a:extLst>
              <a:ext uri="{FF2B5EF4-FFF2-40B4-BE49-F238E27FC236}">
                <a16:creationId xmlns:a16="http://schemas.microsoft.com/office/drawing/2014/main" id="{35A345D4-0C88-7C4D-8AD8-4569F78B54F5}"/>
              </a:ext>
            </a:extLst>
          </p:cNvPr>
          <p:cNvSpPr txBox="1"/>
          <p:nvPr/>
        </p:nvSpPr>
        <p:spPr>
          <a:xfrm>
            <a:off x="160422" y="2222340"/>
            <a:ext cx="3855994"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t>3300 crude oil/natural gas leaks/ruptures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80 people killed</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389 people injured</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$2.8 billion in damages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Toxic chemicals in soil, water, air</a:t>
            </a:r>
          </a:p>
        </p:txBody>
      </p:sp>
    </p:spTree>
    <p:extLst>
      <p:ext uri="{BB962C8B-B14F-4D97-AF65-F5344CB8AC3E}">
        <p14:creationId xmlns:p14="http://schemas.microsoft.com/office/powerpoint/2010/main" val="28862329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endParaRPr lang="en-US" dirty="0"/>
          </a:p>
        </p:txBody>
      </p:sp>
      <p:pic>
        <p:nvPicPr>
          <p:cNvPr id="4" name="Picture 3" descr="http://files.doobybrain.com/wp-content/uploads/2013/07/quebec-train-derail-01.jpg"/>
          <p:cNvPicPr/>
          <p:nvPr/>
        </p:nvPicPr>
        <p:blipFill>
          <a:blip r:embed="rId2" cstate="screen">
            <a:extLst>
              <a:ext uri="{28A0092B-C50C-407E-A947-70E740481C1C}">
                <a14:useLocalDpi xmlns:a14="http://schemas.microsoft.com/office/drawing/2010/main"/>
              </a:ext>
            </a:extLst>
          </a:blip>
          <a:srcRect/>
          <a:stretch>
            <a:fillRect/>
          </a:stretch>
        </p:blipFill>
        <p:spPr bwMode="auto">
          <a:xfrm>
            <a:off x="1632395" y="314633"/>
            <a:ext cx="4201795" cy="2512695"/>
          </a:xfrm>
          <a:prstGeom prst="rect">
            <a:avLst/>
          </a:prstGeom>
          <a:noFill/>
          <a:ln>
            <a:noFill/>
          </a:ln>
        </p:spPr>
      </p:pic>
      <p:pic>
        <p:nvPicPr>
          <p:cNvPr id="5" name="Picture 4" descr="http://s1.reutersmedia.net/resources/r/?m=02&amp;d=20131114&amp;t=2&amp;i=811872011&amp;w=580&amp;fh=&amp;fw=&amp;ll=&amp;pl=&amp;r=CBRE9AD1DAP00"/>
          <p:cNvPicPr/>
          <p:nvPr/>
        </p:nvPicPr>
        <p:blipFill>
          <a:blip r:embed="rId3">
            <a:extLst>
              <a:ext uri="{28A0092B-C50C-407E-A947-70E740481C1C}">
                <a14:useLocalDpi xmlns:a14="http://schemas.microsoft.com/office/drawing/2010/main"/>
              </a:ext>
            </a:extLst>
          </a:blip>
          <a:srcRect/>
          <a:stretch>
            <a:fillRect/>
          </a:stretch>
        </p:blipFill>
        <p:spPr bwMode="auto">
          <a:xfrm>
            <a:off x="1546692" y="3505023"/>
            <a:ext cx="4352639" cy="2252124"/>
          </a:xfrm>
          <a:prstGeom prst="rect">
            <a:avLst/>
          </a:prstGeom>
          <a:noFill/>
          <a:ln>
            <a:noFill/>
          </a:ln>
        </p:spPr>
      </p:pic>
      <p:pic>
        <p:nvPicPr>
          <p:cNvPr id="7" name="Picture 6" descr="train-oil-fireball-explosion-casselton-north-dakota-dec2013_phmsa_1000.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08210" y="300404"/>
            <a:ext cx="4210297" cy="2581361"/>
          </a:xfrm>
          <a:prstGeom prst="rect">
            <a:avLst/>
          </a:prstGeom>
        </p:spPr>
      </p:pic>
      <p:sp>
        <p:nvSpPr>
          <p:cNvPr id="9" name="TextBox 8"/>
          <p:cNvSpPr txBox="1"/>
          <p:nvPr/>
        </p:nvSpPr>
        <p:spPr>
          <a:xfrm>
            <a:off x="1873774" y="2832163"/>
            <a:ext cx="3939855" cy="1015663"/>
          </a:xfrm>
          <a:prstGeom prst="rect">
            <a:avLst/>
          </a:prstGeom>
          <a:noFill/>
        </p:spPr>
        <p:txBody>
          <a:bodyPr wrap="square" rtlCol="0">
            <a:spAutoFit/>
          </a:bodyPr>
          <a:lstStyle/>
          <a:p>
            <a:r>
              <a:rPr lang="en-US" sz="2000" dirty="0"/>
              <a:t>Lac- Megantic, Quebec 47 dead    June 2013</a:t>
            </a:r>
          </a:p>
          <a:p>
            <a:endParaRPr lang="en-US" sz="2000" dirty="0">
              <a:solidFill>
                <a:schemeClr val="bg1"/>
              </a:solidFill>
            </a:endParaRPr>
          </a:p>
        </p:txBody>
      </p:sp>
      <p:sp>
        <p:nvSpPr>
          <p:cNvPr id="10" name="TextBox 9"/>
          <p:cNvSpPr txBox="1"/>
          <p:nvPr/>
        </p:nvSpPr>
        <p:spPr>
          <a:xfrm>
            <a:off x="6096000" y="2846584"/>
            <a:ext cx="3647607" cy="707886"/>
          </a:xfrm>
          <a:prstGeom prst="rect">
            <a:avLst/>
          </a:prstGeom>
          <a:noFill/>
        </p:spPr>
        <p:txBody>
          <a:bodyPr wrap="square" rtlCol="0">
            <a:spAutoFit/>
          </a:bodyPr>
          <a:lstStyle/>
          <a:p>
            <a:r>
              <a:rPr lang="en-US" sz="2000" dirty="0"/>
              <a:t>Casselton, ND </a:t>
            </a:r>
          </a:p>
          <a:p>
            <a:r>
              <a:rPr lang="en-US" sz="2000" dirty="0"/>
              <a:t>December 2013</a:t>
            </a:r>
          </a:p>
        </p:txBody>
      </p:sp>
      <p:sp>
        <p:nvSpPr>
          <p:cNvPr id="11" name="TextBox 10"/>
          <p:cNvSpPr txBox="1"/>
          <p:nvPr/>
        </p:nvSpPr>
        <p:spPr>
          <a:xfrm>
            <a:off x="1873774" y="5936188"/>
            <a:ext cx="3186413" cy="707886"/>
          </a:xfrm>
          <a:prstGeom prst="rect">
            <a:avLst/>
          </a:prstGeom>
          <a:noFill/>
        </p:spPr>
        <p:txBody>
          <a:bodyPr wrap="square" rtlCol="0">
            <a:spAutoFit/>
          </a:bodyPr>
          <a:lstStyle/>
          <a:p>
            <a:r>
              <a:rPr lang="en-US" sz="2000" dirty="0"/>
              <a:t>Aliceville, Alabama November 2013</a:t>
            </a:r>
          </a:p>
        </p:txBody>
      </p:sp>
      <p:pic>
        <p:nvPicPr>
          <p:cNvPr id="12" name="Picture 11" descr="west-virginia-train-derailment.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20585" y="3524285"/>
            <a:ext cx="4059453" cy="2288211"/>
          </a:xfrm>
          <a:prstGeom prst="rect">
            <a:avLst/>
          </a:prstGeom>
        </p:spPr>
      </p:pic>
      <p:sp>
        <p:nvSpPr>
          <p:cNvPr id="13" name="TextBox 12"/>
          <p:cNvSpPr txBox="1"/>
          <p:nvPr/>
        </p:nvSpPr>
        <p:spPr>
          <a:xfrm>
            <a:off x="6206967" y="5913978"/>
            <a:ext cx="4059453" cy="707886"/>
          </a:xfrm>
          <a:prstGeom prst="rect">
            <a:avLst/>
          </a:prstGeom>
          <a:noFill/>
        </p:spPr>
        <p:txBody>
          <a:bodyPr wrap="square" rtlCol="0">
            <a:spAutoFit/>
          </a:bodyPr>
          <a:lstStyle/>
          <a:p>
            <a:r>
              <a:rPr lang="en-US" sz="2000" dirty="0"/>
              <a:t>Mount Carbon, West Virginia  February 2015</a:t>
            </a:r>
          </a:p>
        </p:txBody>
      </p:sp>
    </p:spTree>
    <p:extLst>
      <p:ext uri="{BB962C8B-B14F-4D97-AF65-F5344CB8AC3E}">
        <p14:creationId xmlns:p14="http://schemas.microsoft.com/office/powerpoint/2010/main" val="27341763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6958654" cy="365882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28064" y="3606139"/>
            <a:ext cx="8171431" cy="306112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7181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7534A-D160-CF4B-BC46-735A7551C87E}"/>
              </a:ext>
            </a:extLst>
          </p:cNvPr>
          <p:cNvSpPr>
            <a:spLocks noGrp="1"/>
          </p:cNvSpPr>
          <p:nvPr>
            <p:ph type="title"/>
          </p:nvPr>
        </p:nvSpPr>
        <p:spPr/>
        <p:txBody>
          <a:bodyPr/>
          <a:lstStyle/>
          <a:p>
            <a:r>
              <a:rPr lang="en-US" dirty="0"/>
              <a:t>Lancet Countdown: Tracking Progress on Health and Climate Change</a:t>
            </a:r>
          </a:p>
        </p:txBody>
      </p:sp>
      <p:sp>
        <p:nvSpPr>
          <p:cNvPr id="3" name="Content Placeholder 2">
            <a:extLst>
              <a:ext uri="{FF2B5EF4-FFF2-40B4-BE49-F238E27FC236}">
                <a16:creationId xmlns:a16="http://schemas.microsoft.com/office/drawing/2014/main" id="{648628CC-2269-D549-A094-9F101458E473}"/>
              </a:ext>
            </a:extLst>
          </p:cNvPr>
          <p:cNvSpPr>
            <a:spLocks noGrp="1"/>
          </p:cNvSpPr>
          <p:nvPr>
            <p:ph idx="1"/>
          </p:nvPr>
        </p:nvSpPr>
        <p:spPr/>
        <p:txBody>
          <a:bodyPr/>
          <a:lstStyle/>
          <a:p>
            <a:pPr marL="0" indent="0" algn="ctr">
              <a:buNone/>
            </a:pPr>
            <a:endParaRPr lang="en-US" dirty="0"/>
          </a:p>
          <a:p>
            <a:pPr marL="0" indent="0" algn="ctr">
              <a:buNone/>
            </a:pPr>
            <a:r>
              <a:rPr lang="en-US" sz="3200" dirty="0"/>
              <a:t>Unmitigated climate change would undermine 50 years of public health gains</a:t>
            </a:r>
          </a:p>
          <a:p>
            <a:pPr marL="0" indent="0" algn="ctr">
              <a:buNone/>
            </a:pPr>
            <a:endParaRPr lang="en-US" sz="3200" dirty="0"/>
          </a:p>
          <a:p>
            <a:pPr marL="0" indent="0" algn="ctr">
              <a:buNone/>
            </a:pPr>
            <a:r>
              <a:rPr lang="en-US" sz="3200" dirty="0"/>
              <a:t>Responding to climate changes could be the “greatest global health opportunity of the 21</a:t>
            </a:r>
            <a:r>
              <a:rPr lang="en-US" sz="3200" baseline="30000" dirty="0"/>
              <a:t>st</a:t>
            </a:r>
            <a:r>
              <a:rPr lang="en-US" sz="3200" dirty="0"/>
              <a:t> century”</a:t>
            </a:r>
          </a:p>
        </p:txBody>
      </p:sp>
    </p:spTree>
    <p:extLst>
      <p:ext uri="{BB962C8B-B14F-4D97-AF65-F5344CB8AC3E}">
        <p14:creationId xmlns:p14="http://schemas.microsoft.com/office/powerpoint/2010/main" val="534091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E3A6F-1BCC-0041-97C3-0873852FCA38}"/>
              </a:ext>
            </a:extLst>
          </p:cNvPr>
          <p:cNvSpPr>
            <a:spLocks noGrp="1"/>
          </p:cNvSpPr>
          <p:nvPr>
            <p:ph type="title"/>
          </p:nvPr>
        </p:nvSpPr>
        <p:spPr>
          <a:xfrm>
            <a:off x="338667" y="753228"/>
            <a:ext cx="9955515" cy="1080938"/>
          </a:xfrm>
        </p:spPr>
        <p:txBody>
          <a:bodyPr/>
          <a:lstStyle/>
          <a:p>
            <a:r>
              <a:rPr lang="en-US" dirty="0"/>
              <a:t>8 Reasons: PUBLIC HEALTH EMERGENCY</a:t>
            </a:r>
            <a:br>
              <a:rPr lang="en-US" dirty="0"/>
            </a:br>
            <a:r>
              <a:rPr lang="en-US" sz="1600" dirty="0"/>
              <a:t>Scientific American</a:t>
            </a:r>
            <a:endParaRPr lang="en-US" dirty="0"/>
          </a:p>
        </p:txBody>
      </p:sp>
      <p:sp>
        <p:nvSpPr>
          <p:cNvPr id="3" name="Content Placeholder 2">
            <a:extLst>
              <a:ext uri="{FF2B5EF4-FFF2-40B4-BE49-F238E27FC236}">
                <a16:creationId xmlns:a16="http://schemas.microsoft.com/office/drawing/2014/main" id="{35D72997-2EF0-E14D-BF60-EE72E296F705}"/>
              </a:ext>
            </a:extLst>
          </p:cNvPr>
          <p:cNvSpPr>
            <a:spLocks noGrp="1"/>
          </p:cNvSpPr>
          <p:nvPr>
            <p:ph idx="1"/>
          </p:nvPr>
        </p:nvSpPr>
        <p:spPr/>
        <p:txBody>
          <a:bodyPr>
            <a:normAutofit fontScale="92500" lnSpcReduction="20000"/>
          </a:bodyPr>
          <a:lstStyle/>
          <a:p>
            <a:r>
              <a:rPr lang="en-US" dirty="0"/>
              <a:t>Frequency, intensity, duration of heatwaves, droughts, wildfires, floods, storms – (</a:t>
            </a:r>
            <a:r>
              <a:rPr lang="en-US" sz="1800" i="1" dirty="0"/>
              <a:t>2.52 million deaths 1980-2013</a:t>
            </a:r>
            <a:r>
              <a:rPr lang="en-US" sz="1800" dirty="0"/>
              <a:t>)</a:t>
            </a:r>
          </a:p>
          <a:p>
            <a:endParaRPr lang="en-US" sz="1800" dirty="0"/>
          </a:p>
          <a:p>
            <a:r>
              <a:rPr lang="en-US" dirty="0"/>
              <a:t>As average temps rise, so will heat-related disorders – </a:t>
            </a:r>
            <a:r>
              <a:rPr lang="en-US" sz="1800" i="1" dirty="0"/>
              <a:t>(over 20,000 sugarcane workers died from chronic kidney disease in Central America and southern Mexico over 2 decades)</a:t>
            </a:r>
          </a:p>
          <a:p>
            <a:endParaRPr lang="en-US" sz="1800" i="1" dirty="0"/>
          </a:p>
          <a:p>
            <a:r>
              <a:rPr lang="en-US" dirty="0"/>
              <a:t>Climate change increases air pollution – </a:t>
            </a:r>
            <a:r>
              <a:rPr lang="en-US" sz="1800" dirty="0"/>
              <a:t>(</a:t>
            </a:r>
            <a:r>
              <a:rPr lang="en-US" sz="1800" i="1" dirty="0"/>
              <a:t>increased stagnation events, ozone , wildfires, wind-blown dust / pollution)</a:t>
            </a:r>
          </a:p>
          <a:p>
            <a:endParaRPr lang="en-US" sz="1800" i="1" dirty="0"/>
          </a:p>
          <a:p>
            <a:r>
              <a:rPr lang="en-US" dirty="0"/>
              <a:t>CO2 increase decreases human cognitive performance – (</a:t>
            </a:r>
            <a:r>
              <a:rPr lang="en-US" sz="1800" i="1" dirty="0"/>
              <a:t>currently 410 ppm, projected as 1000 ppm by 2100)</a:t>
            </a:r>
          </a:p>
        </p:txBody>
      </p:sp>
    </p:spTree>
    <p:extLst>
      <p:ext uri="{BB962C8B-B14F-4D97-AF65-F5344CB8AC3E}">
        <p14:creationId xmlns:p14="http://schemas.microsoft.com/office/powerpoint/2010/main" val="441680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B64E4-6003-0446-A0B4-3F26FA3B1A91}"/>
              </a:ext>
            </a:extLst>
          </p:cNvPr>
          <p:cNvSpPr>
            <a:spLocks noGrp="1"/>
          </p:cNvSpPr>
          <p:nvPr>
            <p:ph type="title"/>
          </p:nvPr>
        </p:nvSpPr>
        <p:spPr/>
        <p:txBody>
          <a:bodyPr/>
          <a:lstStyle/>
          <a:p>
            <a:r>
              <a:rPr lang="en-US" dirty="0"/>
              <a:t>8 Reasons: PUBLIC HEALTH EMERGENCY</a:t>
            </a:r>
          </a:p>
        </p:txBody>
      </p:sp>
      <p:sp>
        <p:nvSpPr>
          <p:cNvPr id="3" name="Content Placeholder 2">
            <a:extLst>
              <a:ext uri="{FF2B5EF4-FFF2-40B4-BE49-F238E27FC236}">
                <a16:creationId xmlns:a16="http://schemas.microsoft.com/office/drawing/2014/main" id="{25F86B78-6404-0A49-B41F-CF56BE463BBD}"/>
              </a:ext>
            </a:extLst>
          </p:cNvPr>
          <p:cNvSpPr>
            <a:spLocks noGrp="1"/>
          </p:cNvSpPr>
          <p:nvPr>
            <p:ph idx="1"/>
          </p:nvPr>
        </p:nvSpPr>
        <p:spPr/>
        <p:txBody>
          <a:bodyPr>
            <a:normAutofit fontScale="92500" lnSpcReduction="20000"/>
          </a:bodyPr>
          <a:lstStyle/>
          <a:p>
            <a:r>
              <a:rPr lang="en-US" dirty="0"/>
              <a:t>Increased vector, food, and water-borne diseases – (</a:t>
            </a:r>
            <a:r>
              <a:rPr lang="en-US" sz="1900" i="1" dirty="0"/>
              <a:t>West Nile invasion in North America, malaria spread to East African Highlands, increases in cholera / diarrheal diseases)</a:t>
            </a:r>
          </a:p>
          <a:p>
            <a:endParaRPr lang="en-US" sz="1900" i="1" dirty="0"/>
          </a:p>
          <a:p>
            <a:r>
              <a:rPr lang="en-US" dirty="0"/>
              <a:t>Food and nutrition security – (</a:t>
            </a:r>
            <a:r>
              <a:rPr lang="en-US" sz="1800" i="1" dirty="0"/>
              <a:t>increased food demand 14%/decade, decreased production 1-2%/decade)</a:t>
            </a:r>
          </a:p>
          <a:p>
            <a:endParaRPr lang="en-US" sz="1800" i="1" dirty="0"/>
          </a:p>
          <a:p>
            <a:r>
              <a:rPr lang="en-US" dirty="0"/>
              <a:t>Mass migrations / increased violence – (</a:t>
            </a:r>
            <a:r>
              <a:rPr lang="en-US" sz="1800" i="1" dirty="0"/>
              <a:t>military experts warn climate impacts are “threat multipliers” causing civil unrest, 20-120 million people could be displaced by 2050)</a:t>
            </a:r>
          </a:p>
          <a:p>
            <a:endParaRPr lang="en-US" sz="1800" i="1" dirty="0"/>
          </a:p>
          <a:p>
            <a:r>
              <a:rPr lang="en-US" dirty="0"/>
              <a:t>Mental health – (</a:t>
            </a:r>
            <a:r>
              <a:rPr lang="en-US" sz="1800" i="1" dirty="0"/>
              <a:t>PTSD, depression, drug/ETOH abuse, suicide, abuse)</a:t>
            </a:r>
          </a:p>
          <a:p>
            <a:pPr marL="0" indent="0">
              <a:buNone/>
            </a:pPr>
            <a:r>
              <a:rPr lang="en-US" sz="1500" dirty="0"/>
              <a:t>Climate Change Is a Public Health Emergency, Ploy </a:t>
            </a:r>
            <a:r>
              <a:rPr lang="en-US" sz="1500" dirty="0" err="1"/>
              <a:t>Achakulwisut</a:t>
            </a:r>
            <a:r>
              <a:rPr lang="en-US" sz="1500" dirty="0"/>
              <a:t> 1/23/19 Scientific American</a:t>
            </a:r>
          </a:p>
        </p:txBody>
      </p:sp>
    </p:spTree>
    <p:extLst>
      <p:ext uri="{BB962C8B-B14F-4D97-AF65-F5344CB8AC3E}">
        <p14:creationId xmlns:p14="http://schemas.microsoft.com/office/powerpoint/2010/main" val="3936483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6040-263F-ED4D-9B3D-96D3176291E5}"/>
              </a:ext>
            </a:extLst>
          </p:cNvPr>
          <p:cNvSpPr>
            <a:spLocks noGrp="1"/>
          </p:cNvSpPr>
          <p:nvPr>
            <p:ph type="title"/>
          </p:nvPr>
        </p:nvSpPr>
        <p:spPr/>
        <p:txBody>
          <a:bodyPr/>
          <a:lstStyle/>
          <a:p>
            <a:r>
              <a:rPr lang="en-US" dirty="0"/>
              <a:t>Medical groups</a:t>
            </a:r>
          </a:p>
        </p:txBody>
      </p:sp>
      <p:pic>
        <p:nvPicPr>
          <p:cNvPr id="6" name="Content Placeholder 3">
            <a:extLst>
              <a:ext uri="{FF2B5EF4-FFF2-40B4-BE49-F238E27FC236}">
                <a16:creationId xmlns:a16="http://schemas.microsoft.com/office/drawing/2014/main" id="{825CA37F-E8E6-2C4F-BF5E-AACEA0C0E30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9926" y="2963332"/>
            <a:ext cx="6225926" cy="3598863"/>
          </a:xfrm>
          <a:prstGeom prst="rect">
            <a:avLst/>
          </a:prstGeom>
        </p:spPr>
      </p:pic>
      <p:pic>
        <p:nvPicPr>
          <p:cNvPr id="8" name="Content Placeholder 4">
            <a:extLst>
              <a:ext uri="{FF2B5EF4-FFF2-40B4-BE49-F238E27FC236}">
                <a16:creationId xmlns:a16="http://schemas.microsoft.com/office/drawing/2014/main" id="{A449640A-90AA-6D4F-A91B-B2732A0618C8}"/>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saturation sat="99000"/>
                    </a14:imgEffect>
                  </a14:imgLayer>
                </a14:imgProps>
              </a:ext>
            </a:extLst>
          </a:blip>
          <a:stretch>
            <a:fillRect/>
          </a:stretch>
        </p:blipFill>
        <p:spPr>
          <a:xfrm>
            <a:off x="2577256" y="1998134"/>
            <a:ext cx="8666263" cy="3598863"/>
          </a:xfrm>
          <a:noFill/>
        </p:spPr>
      </p:pic>
    </p:spTree>
    <p:extLst>
      <p:ext uri="{BB962C8B-B14F-4D97-AF65-F5344CB8AC3E}">
        <p14:creationId xmlns:p14="http://schemas.microsoft.com/office/powerpoint/2010/main" val="3699187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84FBD4-5FBC-4D43-A21D-4B568DF5E3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55993"/>
            <a:ext cx="12192000" cy="3146014"/>
          </a:xfrm>
          <a:prstGeom prst="rect">
            <a:avLst/>
          </a:prstGeom>
        </p:spPr>
      </p:pic>
    </p:spTree>
    <p:extLst>
      <p:ext uri="{BB962C8B-B14F-4D97-AF65-F5344CB8AC3E}">
        <p14:creationId xmlns:p14="http://schemas.microsoft.com/office/powerpoint/2010/main" val="14697540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Understanding Climate Change</a:t>
            </a:r>
          </a:p>
        </p:txBody>
      </p:sp>
      <p:sp>
        <p:nvSpPr>
          <p:cNvPr id="2" name="Content Placeholder 1"/>
          <p:cNvSpPr>
            <a:spLocks noGrp="1"/>
          </p:cNvSpPr>
          <p:nvPr>
            <p:ph idx="1"/>
          </p:nvPr>
        </p:nvSpPr>
        <p:spPr>
          <a:xfrm>
            <a:off x="680321" y="2248383"/>
            <a:ext cx="10793924" cy="3599316"/>
          </a:xfrm>
        </p:spPr>
        <p:txBody>
          <a:bodyPr>
            <a:normAutofit lnSpcReduction="10000"/>
          </a:bodyPr>
          <a:lstStyle/>
          <a:p>
            <a:pPr marL="0" indent="0">
              <a:lnSpc>
                <a:spcPct val="150000"/>
              </a:lnSpc>
              <a:buNone/>
            </a:pPr>
            <a:r>
              <a:rPr lang="en-US" sz="2800" dirty="0"/>
              <a:t>97% or more of actively publishing climate scientists agree:</a:t>
            </a:r>
          </a:p>
          <a:p>
            <a:pPr marL="457200" indent="-457200">
              <a:lnSpc>
                <a:spcPct val="150000"/>
              </a:lnSpc>
              <a:buFont typeface="+mj-lt"/>
              <a:buAutoNum type="arabicPeriod"/>
            </a:pPr>
            <a:r>
              <a:rPr lang="en-US" sz="2800" dirty="0"/>
              <a:t>The earth is warming.</a:t>
            </a:r>
          </a:p>
          <a:p>
            <a:pPr marL="457200" indent="-457200">
              <a:lnSpc>
                <a:spcPct val="150000"/>
              </a:lnSpc>
              <a:buFont typeface="+mj-lt"/>
              <a:buAutoNum type="arabicPeriod"/>
            </a:pPr>
            <a:r>
              <a:rPr lang="en-US" sz="2800" dirty="0"/>
              <a:t>We are causing it.</a:t>
            </a:r>
          </a:p>
          <a:p>
            <a:pPr marL="457200" indent="-457200">
              <a:lnSpc>
                <a:spcPct val="150000"/>
              </a:lnSpc>
              <a:buFont typeface="+mj-lt"/>
              <a:buAutoNum type="arabicPeriod"/>
            </a:pPr>
            <a:r>
              <a:rPr lang="en-US" sz="2800" dirty="0"/>
              <a:t>It’s already harming our health, but poses even more significant risks.</a:t>
            </a:r>
          </a:p>
          <a:p>
            <a:pPr marL="68580" indent="0">
              <a:buNone/>
            </a:pPr>
            <a:endParaRPr lang="en-US" dirty="0"/>
          </a:p>
        </p:txBody>
      </p:sp>
    </p:spTree>
    <p:extLst>
      <p:ext uri="{BB962C8B-B14F-4D97-AF65-F5344CB8AC3E}">
        <p14:creationId xmlns:p14="http://schemas.microsoft.com/office/powerpoint/2010/main" val="3755642938"/>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{712FEC1D-6B5E-3048-B649-8FE8D2664ECD}tf10001057</Template>
  <TotalTime>5331</TotalTime>
  <Words>1615</Words>
  <Application>Microsoft Macintosh PowerPoint</Application>
  <PresentationFormat>Widescreen</PresentationFormat>
  <Paragraphs>225</Paragraphs>
  <Slides>39</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Arial</vt:lpstr>
      <vt:lpstr>Calibri</vt:lpstr>
      <vt:lpstr>Georgia</vt:lpstr>
      <vt:lpstr>Times</vt:lpstr>
      <vt:lpstr>Times New Roman</vt:lpstr>
      <vt:lpstr>Trebuchet MS</vt:lpstr>
      <vt:lpstr>Wingdings 2</vt:lpstr>
      <vt:lpstr>Berlin</vt:lpstr>
      <vt:lpstr>WHY CLIMATE CHANGE IS A PUBLIC HEALTH EMERGENCY</vt:lpstr>
      <vt:lpstr>Objectives</vt:lpstr>
      <vt:lpstr>Public Health Emergency</vt:lpstr>
      <vt:lpstr>Lancet Countdown: Tracking Progress on Health and Climate Change</vt:lpstr>
      <vt:lpstr>8 Reasons: PUBLIC HEALTH EMERGENCY Scientific American</vt:lpstr>
      <vt:lpstr>8 Reasons: PUBLIC HEALTH EMERGENCY</vt:lpstr>
      <vt:lpstr>Medical groups</vt:lpstr>
      <vt:lpstr>PowerPoint Presentation</vt:lpstr>
      <vt:lpstr>Understanding Climate Change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Populations at Risk</vt:lpstr>
      <vt:lpstr>Sea Level Rise </vt:lpstr>
      <vt:lpstr>Flooding and Health</vt:lpstr>
      <vt:lpstr>Flooding – Wisconsin 2019 and Trends</vt:lpstr>
      <vt:lpstr>Drought and food insecurity</vt:lpstr>
      <vt:lpstr>Drought, Wildfires</vt:lpstr>
      <vt:lpstr>Air quality - wildfires</vt:lpstr>
      <vt:lpstr>What is Smog?</vt:lpstr>
      <vt:lpstr>PowerPoint Presentation</vt:lpstr>
      <vt:lpstr>PowerPoint Presentation</vt:lpstr>
      <vt:lpstr>Asthma</vt:lpstr>
      <vt:lpstr>Asthma and respiratory disease - pollen</vt:lpstr>
      <vt:lpstr>Ragweed pollen season increasing</vt:lpstr>
      <vt:lpstr>Heat Waves</vt:lpstr>
      <vt:lpstr>PowerPoint Presentation</vt:lpstr>
      <vt:lpstr>Vector borne diseases</vt:lpstr>
      <vt:lpstr>Vector borne disease</vt:lpstr>
      <vt:lpstr>West Nile Encephalitis</vt:lpstr>
      <vt:lpstr> Zika</vt:lpstr>
      <vt:lpstr>Effects of Zika</vt:lpstr>
      <vt:lpstr>Oil Pipelines – since 1987</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Climate Crisis and Health</dc:title>
  <dc:subject/>
  <dc:creator>Claire Gervais</dc:creator>
  <cp:keywords/>
  <dc:description/>
  <cp:lastModifiedBy>Brook Soltvedt</cp:lastModifiedBy>
  <cp:revision>66</cp:revision>
  <dcterms:created xsi:type="dcterms:W3CDTF">2019-08-31T22:16:22Z</dcterms:created>
  <dcterms:modified xsi:type="dcterms:W3CDTF">2019-09-05T03:27:42Z</dcterms:modified>
  <cp:category/>
</cp:coreProperties>
</file>